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4"/>
  </p:sldMasterIdLst>
  <p:notesMasterIdLst>
    <p:notesMasterId r:id="rId12"/>
  </p:notesMasterIdLst>
  <p:sldIdLst>
    <p:sldId id="270" r:id="rId5"/>
    <p:sldId id="265" r:id="rId6"/>
    <p:sldId id="266" r:id="rId7"/>
    <p:sldId id="267" r:id="rId8"/>
    <p:sldId id="269" r:id="rId9"/>
    <p:sldId id="272" r:id="rId10"/>
    <p:sldId id="263" r:id="rId11"/>
  </p:sldIdLst>
  <p:sldSz cx="7559675" cy="104394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66" d="100"/>
          <a:sy n="66" d="100"/>
        </p:scale>
        <p:origin x="1596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E20458-D950-4A55-A46D-5216122D563A}" type="datetimeFigureOut">
              <a:rPr lang="fr-FR" smtClean="0"/>
              <a:t>28/11/2024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311400" y="1143000"/>
            <a:ext cx="2235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E5E59C-8218-4FC9-A59E-F121988D74F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120385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66976" y="4078119"/>
            <a:ext cx="6425724" cy="2237704"/>
          </a:xfrm>
        </p:spPr>
        <p:txBody>
          <a:bodyPr>
            <a:normAutofit/>
          </a:bodyPr>
          <a:lstStyle>
            <a:lvl1pPr>
              <a:defRPr sz="4409" b="1">
                <a:solidFill>
                  <a:srgbClr val="0070C0"/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133951" y="5915660"/>
            <a:ext cx="5291773" cy="2667847"/>
          </a:xfrm>
        </p:spPr>
        <p:txBody>
          <a:bodyPr>
            <a:normAutofit/>
          </a:bodyPr>
          <a:lstStyle>
            <a:lvl1pPr marL="0" indent="0" algn="ctr">
              <a:buNone/>
              <a:defRPr sz="2646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32" name="Forme libre 31"/>
          <p:cNvSpPr/>
          <p:nvPr userDrawn="1"/>
        </p:nvSpPr>
        <p:spPr>
          <a:xfrm>
            <a:off x="-16746" y="1067902"/>
            <a:ext cx="415041" cy="168873"/>
          </a:xfrm>
          <a:custGeom>
            <a:avLst/>
            <a:gdLst>
              <a:gd name="connsiteX0" fmla="*/ 0 w 376518"/>
              <a:gd name="connsiteY0" fmla="*/ 0 h 147918"/>
              <a:gd name="connsiteX1" fmla="*/ 376518 w 376518"/>
              <a:gd name="connsiteY1" fmla="*/ 0 h 147918"/>
              <a:gd name="connsiteX2" fmla="*/ 376518 w 376518"/>
              <a:gd name="connsiteY2" fmla="*/ 147918 h 147918"/>
              <a:gd name="connsiteX3" fmla="*/ 0 w 376518"/>
              <a:gd name="connsiteY3" fmla="*/ 0 h 1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518" h="147918">
                <a:moveTo>
                  <a:pt x="0" y="0"/>
                </a:moveTo>
                <a:lnTo>
                  <a:pt x="376518" y="0"/>
                </a:lnTo>
                <a:lnTo>
                  <a:pt x="376518" y="147918"/>
                </a:lnTo>
                <a:lnTo>
                  <a:pt x="0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/>
          </a:p>
        </p:txBody>
      </p:sp>
      <p:sp>
        <p:nvSpPr>
          <p:cNvPr id="33" name="Organigramme : Processus 32"/>
          <p:cNvSpPr/>
          <p:nvPr userDrawn="1"/>
        </p:nvSpPr>
        <p:spPr>
          <a:xfrm>
            <a:off x="-1924" y="835198"/>
            <a:ext cx="7559675" cy="246627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>
              <a:solidFill>
                <a:schemeClr val="tx1"/>
              </a:solidFill>
            </a:endParaRPr>
          </a:p>
        </p:txBody>
      </p:sp>
      <p:sp>
        <p:nvSpPr>
          <p:cNvPr id="34" name="Organigramme : Processus 33"/>
          <p:cNvSpPr/>
          <p:nvPr userDrawn="1"/>
        </p:nvSpPr>
        <p:spPr>
          <a:xfrm>
            <a:off x="364768" y="506361"/>
            <a:ext cx="2242913" cy="904300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/>
          </a:p>
        </p:txBody>
      </p:sp>
      <p:cxnSp>
        <p:nvCxnSpPr>
          <p:cNvPr id="35" name="Connecteur droit 34"/>
          <p:cNvCxnSpPr/>
          <p:nvPr userDrawn="1"/>
        </p:nvCxnSpPr>
        <p:spPr>
          <a:xfrm>
            <a:off x="1079147" y="670779"/>
            <a:ext cx="0" cy="5754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 userDrawn="1"/>
        </p:nvSpPr>
        <p:spPr>
          <a:xfrm>
            <a:off x="1214325" y="533779"/>
            <a:ext cx="422374" cy="77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9" b="1" dirty="0">
                <a:solidFill>
                  <a:srgbClr val="0070C0"/>
                </a:solidFill>
              </a:rPr>
              <a:t>H</a:t>
            </a:r>
          </a:p>
        </p:txBody>
      </p:sp>
      <p:sp>
        <p:nvSpPr>
          <p:cNvPr id="37" name="ZoneTexte 36"/>
          <p:cNvSpPr txBox="1"/>
          <p:nvPr userDrawn="1"/>
        </p:nvSpPr>
        <p:spPr>
          <a:xfrm>
            <a:off x="2008080" y="547701"/>
            <a:ext cx="422374" cy="77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9" b="0" dirty="0">
                <a:solidFill>
                  <a:schemeClr val="tx1"/>
                </a:solidFill>
              </a:rPr>
              <a:t>S</a:t>
            </a:r>
          </a:p>
        </p:txBody>
      </p:sp>
      <p:sp>
        <p:nvSpPr>
          <p:cNvPr id="38" name="ZoneTexte 37"/>
          <p:cNvSpPr txBox="1"/>
          <p:nvPr userDrawn="1"/>
        </p:nvSpPr>
        <p:spPr>
          <a:xfrm>
            <a:off x="499946" y="556389"/>
            <a:ext cx="422374" cy="7708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9" dirty="0"/>
              <a:t>E</a:t>
            </a: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1872902" y="670779"/>
            <a:ext cx="0" cy="575464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 userDrawn="1"/>
        </p:nvSpPr>
        <p:spPr>
          <a:xfrm>
            <a:off x="2730940" y="835198"/>
            <a:ext cx="4380745" cy="278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13" i="1" dirty="0">
                <a:solidFill>
                  <a:schemeClr val="bg1"/>
                </a:solidFill>
              </a:rPr>
              <a:t>Sécurité    Environnement    Management </a:t>
            </a:r>
          </a:p>
        </p:txBody>
      </p:sp>
      <p:sp>
        <p:nvSpPr>
          <p:cNvPr id="41" name="Pentagone 40"/>
          <p:cNvSpPr/>
          <p:nvPr userDrawn="1"/>
        </p:nvSpPr>
        <p:spPr>
          <a:xfrm>
            <a:off x="350799" y="836574"/>
            <a:ext cx="127522" cy="245251"/>
          </a:xfrm>
          <a:prstGeom prst="homePlat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/>
          </a:p>
        </p:txBody>
      </p:sp>
      <p:grpSp>
        <p:nvGrpSpPr>
          <p:cNvPr id="2" name="Groupe 1"/>
          <p:cNvGrpSpPr/>
          <p:nvPr userDrawn="1"/>
        </p:nvGrpSpPr>
        <p:grpSpPr>
          <a:xfrm>
            <a:off x="9679" y="9870259"/>
            <a:ext cx="7555707" cy="604592"/>
            <a:chOff x="9468" y="8532440"/>
            <a:chExt cx="6854400" cy="529570"/>
          </a:xfrm>
        </p:grpSpPr>
        <p:sp>
          <p:nvSpPr>
            <p:cNvPr id="44" name="Rectangle 43"/>
            <p:cNvSpPr/>
            <p:nvPr/>
          </p:nvSpPr>
          <p:spPr>
            <a:xfrm>
              <a:off x="9468" y="8532440"/>
              <a:ext cx="6854400" cy="529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984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797152" y="8609549"/>
              <a:ext cx="1841416" cy="424898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r>
                <a:rPr lang="fr-FR" sz="882" i="1" dirty="0">
                  <a:latin typeface="Calibri" panose="020F0502020204030204" pitchFamily="34" charset="0"/>
                </a:rPr>
                <a:t>Ce document est confidentiel. Toute reproduction, même partielle est interdite.</a:t>
              </a:r>
            </a:p>
          </p:txBody>
        </p:sp>
      </p:grpSp>
      <p:sp>
        <p:nvSpPr>
          <p:cNvPr id="30" name="Rectangle 29"/>
          <p:cNvSpPr/>
          <p:nvPr userDrawn="1"/>
        </p:nvSpPr>
        <p:spPr>
          <a:xfrm rot="21419042">
            <a:off x="5494379" y="880496"/>
            <a:ext cx="2072970" cy="2848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/>
          </a:p>
        </p:txBody>
      </p:sp>
      <p:sp>
        <p:nvSpPr>
          <p:cNvPr id="31" name="Rectangle 30"/>
          <p:cNvSpPr/>
          <p:nvPr userDrawn="1"/>
        </p:nvSpPr>
        <p:spPr>
          <a:xfrm rot="21336737">
            <a:off x="6651682" y="834690"/>
            <a:ext cx="1004751" cy="363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64" b="1" i="1" dirty="0">
                <a:solidFill>
                  <a:schemeClr val="bg1"/>
                </a:solidFill>
              </a:rPr>
              <a:t>Hygiène</a:t>
            </a:r>
            <a:endParaRPr lang="fr-FR" sz="1764" dirty="0"/>
          </a:p>
        </p:txBody>
      </p:sp>
      <p:pic>
        <p:nvPicPr>
          <p:cNvPr id="25" name="Picture 2" descr="F:\Picto\Logo Hygiène1.png"/>
          <p:cNvPicPr>
            <a:picLocks noChangeAspect="1" noChangeArrowheads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603753" y="173080"/>
            <a:ext cx="509199" cy="525118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1" name="Groupe 20">
            <a:extLst>
              <a:ext uri="{FF2B5EF4-FFF2-40B4-BE49-F238E27FC236}">
                <a16:creationId xmlns:a16="http://schemas.microsoft.com/office/drawing/2014/main" id="{C189057E-E7CA-47FC-8562-C79A95FFF3A5}"/>
              </a:ext>
            </a:extLst>
          </p:cNvPr>
          <p:cNvGrpSpPr/>
          <p:nvPr userDrawn="1"/>
        </p:nvGrpSpPr>
        <p:grpSpPr>
          <a:xfrm>
            <a:off x="104822" y="9969241"/>
            <a:ext cx="4816490" cy="230537"/>
            <a:chOff x="0" y="0"/>
            <a:chExt cx="6505054" cy="396000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04B48D3F-F7E7-4F39-83B0-4AFBE14A4AD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7906" y="16246"/>
              <a:ext cx="1216743" cy="360000"/>
            </a:xfrm>
            <a:prstGeom prst="rect">
              <a:avLst/>
            </a:prstGeom>
          </p:spPr>
        </p:pic>
        <p:pic>
          <p:nvPicPr>
            <p:cNvPr id="23" name="Picture 2">
              <a:extLst>
                <a:ext uri="{FF2B5EF4-FFF2-40B4-BE49-F238E27FC236}">
                  <a16:creationId xmlns:a16="http://schemas.microsoft.com/office/drawing/2014/main" id="{B8D4B53A-D138-41F2-A3CF-1F6FCAB8A42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44785" y="0"/>
              <a:ext cx="1448782" cy="396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1773605A-2A98-415B-A346-CE70C7F50ED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3703" y="43246"/>
              <a:ext cx="2321351" cy="311041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0D834EE0-0A9B-4890-966E-0738DFEE9AB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43246"/>
              <a:ext cx="1247770" cy="30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51367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77984" y="2435862"/>
            <a:ext cx="6803708" cy="6889521"/>
          </a:xfrm>
        </p:spPr>
        <p:txBody>
          <a:bodyPr/>
          <a:lstStyle>
            <a:lvl1pPr>
              <a:defRPr sz="2425">
                <a:solidFill>
                  <a:srgbClr val="0070C0"/>
                </a:solidFill>
                <a:latin typeface="Calibri" panose="020F0502020204030204" pitchFamily="34" charset="0"/>
              </a:defRPr>
            </a:lvl1pPr>
            <a:lvl2pPr marL="818954" indent="-314982">
              <a:buClr>
                <a:srgbClr val="0070C0"/>
              </a:buClr>
              <a:buFont typeface="Wingdings" panose="05000000000000000000" pitchFamily="2" charset="2"/>
              <a:buChar char="§"/>
              <a:defRPr sz="1433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buClr>
                <a:srgbClr val="0070C0"/>
              </a:buClr>
              <a:defRPr sz="1433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buClr>
                <a:srgbClr val="0070C0"/>
              </a:buClr>
              <a:defRPr sz="1433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buClr>
                <a:srgbClr val="0070C0"/>
              </a:buClr>
              <a:defRPr sz="1433"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766405" y="9843775"/>
            <a:ext cx="1763924" cy="555801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7984" y="81824"/>
            <a:ext cx="6803708" cy="972614"/>
          </a:xfrm>
        </p:spPr>
        <p:txBody>
          <a:bodyPr>
            <a:normAutofit/>
          </a:bodyPr>
          <a:lstStyle>
            <a:lvl1pPr>
              <a:defRPr sz="2425" b="1">
                <a:solidFill>
                  <a:srgbClr val="0070C0"/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12" name="Organigramme : Processus 11"/>
          <p:cNvSpPr/>
          <p:nvPr userDrawn="1"/>
        </p:nvSpPr>
        <p:spPr>
          <a:xfrm>
            <a:off x="-1924" y="1355871"/>
            <a:ext cx="7559675" cy="246627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 userDrawn="1"/>
        </p:nvSpPr>
        <p:spPr>
          <a:xfrm rot="21419042">
            <a:off x="5494379" y="1398315"/>
            <a:ext cx="2072970" cy="2848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/>
          </a:p>
        </p:txBody>
      </p:sp>
      <p:sp>
        <p:nvSpPr>
          <p:cNvPr id="14" name="Rectangle 13"/>
          <p:cNvSpPr/>
          <p:nvPr userDrawn="1"/>
        </p:nvSpPr>
        <p:spPr>
          <a:xfrm rot="21336737">
            <a:off x="6651682" y="1352509"/>
            <a:ext cx="1004751" cy="363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64" b="1" i="1" dirty="0">
                <a:solidFill>
                  <a:schemeClr val="bg1"/>
                </a:solidFill>
              </a:rPr>
              <a:t>Hygiène</a:t>
            </a:r>
            <a:endParaRPr lang="fr-FR" sz="1764" dirty="0"/>
          </a:p>
        </p:txBody>
      </p:sp>
    </p:spTree>
    <p:extLst>
      <p:ext uri="{BB962C8B-B14F-4D97-AF65-F5344CB8AC3E}">
        <p14:creationId xmlns:p14="http://schemas.microsoft.com/office/powerpoint/2010/main" val="38049346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66976" y="4078119"/>
            <a:ext cx="6425724" cy="2237704"/>
          </a:xfrm>
        </p:spPr>
        <p:txBody>
          <a:bodyPr>
            <a:normAutofit/>
          </a:bodyPr>
          <a:lstStyle>
            <a:lvl1pPr>
              <a:defRPr sz="4409" b="1">
                <a:solidFill>
                  <a:srgbClr val="0070C0"/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133951" y="5915660"/>
            <a:ext cx="5291773" cy="2667847"/>
          </a:xfrm>
        </p:spPr>
        <p:txBody>
          <a:bodyPr>
            <a:normAutofit/>
          </a:bodyPr>
          <a:lstStyle>
            <a:lvl1pPr marL="0" indent="0" algn="ctr">
              <a:buNone/>
              <a:defRPr sz="2646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5039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00794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5119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01588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519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0238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5278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0317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9" name="Organigramme : Processus 8"/>
          <p:cNvSpPr/>
          <p:nvPr userDrawn="1"/>
        </p:nvSpPr>
        <p:spPr>
          <a:xfrm>
            <a:off x="-1924" y="1355871"/>
            <a:ext cx="7559675" cy="246627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rot="21419042">
            <a:off x="5494379" y="1398315"/>
            <a:ext cx="2072970" cy="2848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/>
          </a:p>
        </p:txBody>
      </p:sp>
      <p:sp>
        <p:nvSpPr>
          <p:cNvPr id="11" name="Rectangle 10"/>
          <p:cNvSpPr/>
          <p:nvPr userDrawn="1"/>
        </p:nvSpPr>
        <p:spPr>
          <a:xfrm rot="21336737">
            <a:off x="6651682" y="1352509"/>
            <a:ext cx="1004751" cy="363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64" b="1" i="1" dirty="0">
                <a:solidFill>
                  <a:schemeClr val="bg1"/>
                </a:solidFill>
              </a:rPr>
              <a:t>Hygiène</a:t>
            </a:r>
            <a:endParaRPr lang="fr-FR" sz="1764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782717" y="9864341"/>
            <a:ext cx="1763924" cy="555801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1032592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77984" y="28537"/>
            <a:ext cx="6803708" cy="972614"/>
          </a:xfrm>
        </p:spPr>
        <p:txBody>
          <a:bodyPr>
            <a:normAutofit/>
          </a:bodyPr>
          <a:lstStyle>
            <a:lvl1pPr>
              <a:defRPr sz="2425" b="1">
                <a:solidFill>
                  <a:srgbClr val="0070C0"/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Organigramme : Processus 8"/>
          <p:cNvSpPr/>
          <p:nvPr userDrawn="1"/>
        </p:nvSpPr>
        <p:spPr>
          <a:xfrm>
            <a:off x="-1924" y="1355871"/>
            <a:ext cx="7559675" cy="246627"/>
          </a:xfrm>
          <a:prstGeom prst="flowChartProcess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rot="21419042">
            <a:off x="5494379" y="1398315"/>
            <a:ext cx="2072970" cy="2848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984"/>
          </a:p>
        </p:txBody>
      </p:sp>
      <p:sp>
        <p:nvSpPr>
          <p:cNvPr id="11" name="Rectangle 10"/>
          <p:cNvSpPr/>
          <p:nvPr userDrawn="1"/>
        </p:nvSpPr>
        <p:spPr>
          <a:xfrm rot="21336737">
            <a:off x="6651682" y="1352509"/>
            <a:ext cx="1004751" cy="363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764" b="1" i="1" dirty="0">
                <a:solidFill>
                  <a:schemeClr val="bg1"/>
                </a:solidFill>
              </a:rPr>
              <a:t>Hygiène</a:t>
            </a:r>
            <a:endParaRPr lang="fr-FR" sz="1764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5782717" y="9850723"/>
            <a:ext cx="1763924" cy="555801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28985617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82667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77984" y="418060"/>
            <a:ext cx="6803708" cy="17399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77984" y="2435862"/>
            <a:ext cx="6803708" cy="68895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77984" y="9675779"/>
            <a:ext cx="1763924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582889" y="9675779"/>
            <a:ext cx="2393897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5417767" y="9675779"/>
            <a:ext cx="1763924" cy="555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32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  <p:extLst>
      <p:ext uri="{BB962C8B-B14F-4D97-AF65-F5344CB8AC3E}">
        <p14:creationId xmlns:p14="http://schemas.microsoft.com/office/powerpoint/2010/main" val="13297423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</p:sldLayoutIdLst>
  <p:hf hdr="0" ftr="0" dt="0"/>
  <p:txStyles>
    <p:titleStyle>
      <a:lvl1pPr algn="ctr" defTabSz="1007943" rtl="0" eaLnBrk="1" latinLnBrk="0" hangingPunct="1">
        <a:spcBef>
          <a:spcPct val="0"/>
        </a:spcBef>
        <a:buNone/>
        <a:defRPr sz="48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7979" indent="-377979" algn="l" defTabSz="1007943" rtl="0" eaLnBrk="1" latinLnBrk="0" hangingPunct="1">
        <a:spcBef>
          <a:spcPct val="20000"/>
        </a:spcBef>
        <a:buFont typeface="Arial" pitchFamily="34" charset="0"/>
        <a:buChar char="•"/>
        <a:defRPr sz="3527" kern="1200">
          <a:solidFill>
            <a:schemeClr val="tx1"/>
          </a:solidFill>
          <a:latin typeface="+mn-lt"/>
          <a:ea typeface="+mn-ea"/>
          <a:cs typeface="+mn-cs"/>
        </a:defRPr>
      </a:lvl1pPr>
      <a:lvl2pPr marL="818954" indent="-314982" algn="l" defTabSz="1007943" rtl="0" eaLnBrk="1" latinLnBrk="0" hangingPunct="1">
        <a:spcBef>
          <a:spcPct val="20000"/>
        </a:spcBef>
        <a:buFont typeface="Arial" pitchFamily="34" charset="0"/>
        <a:buChar char="–"/>
        <a:defRPr sz="3086" kern="1200">
          <a:solidFill>
            <a:schemeClr val="tx1"/>
          </a:solidFill>
          <a:latin typeface="+mn-lt"/>
          <a:ea typeface="+mn-ea"/>
          <a:cs typeface="+mn-cs"/>
        </a:defRPr>
      </a:lvl2pPr>
      <a:lvl3pPr marL="1259929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646" kern="1200">
          <a:solidFill>
            <a:schemeClr val="tx1"/>
          </a:solidFill>
          <a:latin typeface="+mn-lt"/>
          <a:ea typeface="+mn-ea"/>
          <a:cs typeface="+mn-cs"/>
        </a:defRPr>
      </a:lvl3pPr>
      <a:lvl4pPr marL="1763900" indent="-251986" algn="l" defTabSz="1007943" rtl="0" eaLnBrk="1" latinLnBrk="0" hangingPunct="1">
        <a:spcBef>
          <a:spcPct val="20000"/>
        </a:spcBef>
        <a:buFont typeface="Arial" pitchFamily="34" charset="0"/>
        <a:buChar char="–"/>
        <a:defRPr sz="2205" kern="1200">
          <a:solidFill>
            <a:schemeClr val="tx1"/>
          </a:solidFill>
          <a:latin typeface="+mn-lt"/>
          <a:ea typeface="+mn-ea"/>
          <a:cs typeface="+mn-cs"/>
        </a:defRPr>
      </a:lvl4pPr>
      <a:lvl5pPr marL="2267872" indent="-251986" algn="l" defTabSz="1007943" rtl="0" eaLnBrk="1" latinLnBrk="0" hangingPunct="1">
        <a:spcBef>
          <a:spcPct val="20000"/>
        </a:spcBef>
        <a:buFont typeface="Arial" pitchFamily="34" charset="0"/>
        <a:buChar char="»"/>
        <a:defRPr sz="2205" kern="1200">
          <a:solidFill>
            <a:schemeClr val="tx1"/>
          </a:solidFill>
          <a:latin typeface="+mn-lt"/>
          <a:ea typeface="+mn-ea"/>
          <a:cs typeface="+mn-cs"/>
        </a:defRPr>
      </a:lvl5pPr>
      <a:lvl6pPr marL="2771844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6pPr>
      <a:lvl7pPr marL="3275815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7pPr>
      <a:lvl8pPr marL="3779787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8pPr>
      <a:lvl9pPr marL="4283758" indent="-251986" algn="l" defTabSz="1007943" rtl="0" eaLnBrk="1" latinLnBrk="0" hangingPunct="1">
        <a:spcBef>
          <a:spcPct val="20000"/>
        </a:spcBef>
        <a:buFont typeface="Arial" pitchFamily="34" charset="0"/>
        <a:buChar char="•"/>
        <a:defRPr sz="220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1pPr>
      <a:lvl2pPr marL="5039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2pPr>
      <a:lvl3pPr marL="1007943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3pPr>
      <a:lvl4pPr marL="1511915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4pPr>
      <a:lvl5pPr marL="2015886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5pPr>
      <a:lvl6pPr marL="2519858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6pPr>
      <a:lvl7pPr marL="3023829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7pPr>
      <a:lvl8pPr marL="3527801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8pPr>
      <a:lvl9pPr marL="4031772" algn="l" defTabSz="1007943" rtl="0" eaLnBrk="1" latinLnBrk="0" hangingPunct="1">
        <a:defRPr sz="1984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3.png"/><Relationship Id="rId18" Type="http://schemas.openxmlformats.org/officeDocument/2006/relationships/image" Target="../media/image16.png"/><Relationship Id="rId3" Type="http://schemas.microsoft.com/office/2007/relationships/hdphoto" Target="../media/hdphoto1.wdp"/><Relationship Id="rId21" Type="http://schemas.openxmlformats.org/officeDocument/2006/relationships/image" Target="../media/image19.jpeg"/><Relationship Id="rId7" Type="http://schemas.microsoft.com/office/2007/relationships/hdphoto" Target="../media/hdphoto2.wdp"/><Relationship Id="rId12" Type="http://schemas.microsoft.com/office/2007/relationships/hdphoto" Target="../media/hdphoto4.wdp"/><Relationship Id="rId17" Type="http://schemas.openxmlformats.org/officeDocument/2006/relationships/image" Target="../media/image15.jpeg"/><Relationship Id="rId2" Type="http://schemas.openxmlformats.org/officeDocument/2006/relationships/image" Target="../media/image6.png"/><Relationship Id="rId16" Type="http://schemas.microsoft.com/office/2007/relationships/hdphoto" Target="../media/hdphoto6.wdp"/><Relationship Id="rId20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2.png"/><Relationship Id="rId5" Type="http://schemas.openxmlformats.org/officeDocument/2006/relationships/image" Target="../media/image8.png"/><Relationship Id="rId15" Type="http://schemas.openxmlformats.org/officeDocument/2006/relationships/image" Target="../media/image14.png"/><Relationship Id="rId10" Type="http://schemas.microsoft.com/office/2007/relationships/hdphoto" Target="../media/hdphoto3.wdp"/><Relationship Id="rId19" Type="http://schemas.openxmlformats.org/officeDocument/2006/relationships/image" Target="../media/image17.png"/><Relationship Id="rId4" Type="http://schemas.openxmlformats.org/officeDocument/2006/relationships/image" Target="../media/image7.png"/><Relationship Id="rId9" Type="http://schemas.openxmlformats.org/officeDocument/2006/relationships/image" Target="../media/image11.png"/><Relationship Id="rId14" Type="http://schemas.microsoft.com/office/2007/relationships/hdphoto" Target="../media/hdphoto5.wdp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7.png"/><Relationship Id="rId18" Type="http://schemas.openxmlformats.org/officeDocument/2006/relationships/image" Target="../media/image27.png"/><Relationship Id="rId3" Type="http://schemas.openxmlformats.org/officeDocument/2006/relationships/image" Target="../media/image21.jpeg"/><Relationship Id="rId21" Type="http://schemas.openxmlformats.org/officeDocument/2006/relationships/image" Target="../media/image28.png"/><Relationship Id="rId7" Type="http://schemas.openxmlformats.org/officeDocument/2006/relationships/image" Target="../media/image12.png"/><Relationship Id="rId12" Type="http://schemas.openxmlformats.org/officeDocument/2006/relationships/image" Target="../media/image16.png"/><Relationship Id="rId17" Type="http://schemas.microsoft.com/office/2007/relationships/hdphoto" Target="../media/hdphoto8.wdp"/><Relationship Id="rId2" Type="http://schemas.openxmlformats.org/officeDocument/2006/relationships/image" Target="../media/image20.jpeg"/><Relationship Id="rId16" Type="http://schemas.openxmlformats.org/officeDocument/2006/relationships/image" Target="../media/image26.png"/><Relationship Id="rId20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11" Type="http://schemas.openxmlformats.org/officeDocument/2006/relationships/image" Target="../media/image15.jpeg"/><Relationship Id="rId5" Type="http://schemas.openxmlformats.org/officeDocument/2006/relationships/image" Target="../media/image23.png"/><Relationship Id="rId15" Type="http://schemas.microsoft.com/office/2007/relationships/hdphoto" Target="../media/hdphoto7.wdp"/><Relationship Id="rId23" Type="http://schemas.openxmlformats.org/officeDocument/2006/relationships/image" Target="../media/image29.png"/><Relationship Id="rId10" Type="http://schemas.microsoft.com/office/2007/relationships/hdphoto" Target="../media/hdphoto5.wdp"/><Relationship Id="rId19" Type="http://schemas.microsoft.com/office/2007/relationships/hdphoto" Target="../media/hdphoto9.wdp"/><Relationship Id="rId4" Type="http://schemas.openxmlformats.org/officeDocument/2006/relationships/image" Target="../media/image22.jpeg"/><Relationship Id="rId9" Type="http://schemas.openxmlformats.org/officeDocument/2006/relationships/image" Target="../media/image13.png"/><Relationship Id="rId14" Type="http://schemas.openxmlformats.org/officeDocument/2006/relationships/image" Target="../media/image25.png"/><Relationship Id="rId22" Type="http://schemas.microsoft.com/office/2007/relationships/hdphoto" Target="../media/hdphoto10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31.jpe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Relationship Id="rId9" Type="http://schemas.microsoft.com/office/2007/relationships/hdphoto" Target="../media/hdphoto5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Relationship Id="rId9" Type="http://schemas.microsoft.com/office/2007/relationships/hdphoto" Target="../media/hdphoto11.wdp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4.png"/><Relationship Id="rId18" Type="http://schemas.microsoft.com/office/2007/relationships/hdphoto" Target="../media/hdphoto15.wdp"/><Relationship Id="rId26" Type="http://schemas.openxmlformats.org/officeDocument/2006/relationships/image" Target="../media/image49.png"/><Relationship Id="rId3" Type="http://schemas.openxmlformats.org/officeDocument/2006/relationships/image" Target="../media/image28.png"/><Relationship Id="rId21" Type="http://schemas.openxmlformats.org/officeDocument/2006/relationships/image" Target="../media/image45.jpeg"/><Relationship Id="rId7" Type="http://schemas.microsoft.com/office/2007/relationships/hdphoto" Target="../media/hdphoto11.wdp"/><Relationship Id="rId12" Type="http://schemas.microsoft.com/office/2007/relationships/hdphoto" Target="../media/hdphoto12.wdp"/><Relationship Id="rId17" Type="http://schemas.openxmlformats.org/officeDocument/2006/relationships/image" Target="../media/image56.png"/><Relationship Id="rId25" Type="http://schemas.openxmlformats.org/officeDocument/2006/relationships/image" Target="../media/image43.png"/><Relationship Id="rId2" Type="http://schemas.openxmlformats.org/officeDocument/2006/relationships/image" Target="../media/image8.png"/><Relationship Id="rId16" Type="http://schemas.microsoft.com/office/2007/relationships/hdphoto" Target="../media/hdphoto14.wdp"/><Relationship Id="rId20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11" Type="http://schemas.openxmlformats.org/officeDocument/2006/relationships/image" Target="../media/image53.png"/><Relationship Id="rId24" Type="http://schemas.openxmlformats.org/officeDocument/2006/relationships/image" Target="../media/image48.jpeg"/><Relationship Id="rId5" Type="http://schemas.openxmlformats.org/officeDocument/2006/relationships/image" Target="../media/image29.png"/><Relationship Id="rId15" Type="http://schemas.openxmlformats.org/officeDocument/2006/relationships/image" Target="../media/image55.png"/><Relationship Id="rId23" Type="http://schemas.openxmlformats.org/officeDocument/2006/relationships/image" Target="../media/image47.jpeg"/><Relationship Id="rId10" Type="http://schemas.openxmlformats.org/officeDocument/2006/relationships/image" Target="../media/image52.png"/><Relationship Id="rId19" Type="http://schemas.openxmlformats.org/officeDocument/2006/relationships/image" Target="../media/image57.png"/><Relationship Id="rId4" Type="http://schemas.microsoft.com/office/2007/relationships/hdphoto" Target="../media/hdphoto10.wdp"/><Relationship Id="rId9" Type="http://schemas.openxmlformats.org/officeDocument/2006/relationships/image" Target="../media/image51.png"/><Relationship Id="rId14" Type="http://schemas.microsoft.com/office/2007/relationships/hdphoto" Target="../media/hdphoto13.wdp"/><Relationship Id="rId22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2004944"/>
              </p:ext>
            </p:extLst>
          </p:nvPr>
        </p:nvGraphicFramePr>
        <p:xfrm>
          <a:off x="128565" y="1727181"/>
          <a:ext cx="7302543" cy="13032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9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5730">
                <a:tc>
                  <a:txBody>
                    <a:bodyPr/>
                    <a:lstStyle/>
                    <a:p>
                      <a:r>
                        <a:rPr lang="fr-FR" sz="1100" dirty="0"/>
                        <a:t>Phase de travail</a:t>
                      </a:r>
                    </a:p>
                  </a:txBody>
                  <a:tcPr marL="100796" marR="100796" marT="50398" marB="50398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Mesures de prévention</a:t>
                      </a:r>
                    </a:p>
                  </a:txBody>
                  <a:tcPr marL="100796" marR="100796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8508"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Préparation de l’intervention</a:t>
                      </a:r>
                      <a:endParaRPr lang="fr-FR" sz="1100" dirty="0"/>
                    </a:p>
                  </a:txBody>
                  <a:tcPr marL="100796" marR="100796" marT="50398" marB="50398"/>
                </a:tc>
                <a:tc>
                  <a:txBody>
                    <a:bodyPr/>
                    <a:lstStyle/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S’assurer de la possession de tous les EPI Standards Amiante</a:t>
                      </a:r>
                    </a:p>
                    <a:p>
                      <a:pPr marL="342900" lvl="0" indent="-342900">
                        <a:lnSpc>
                          <a:spcPct val="100000"/>
                        </a:lnSpc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S’assurer de la possession des matériels et produits adaptés – Pack Amiante</a:t>
                      </a:r>
                    </a:p>
                  </a:txBody>
                  <a:tcPr marL="100796" marR="100796" marT="50398" marB="503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06272"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Habillage avec les EPI</a:t>
                      </a:r>
                      <a:endParaRPr lang="fr-FR" sz="1100" dirty="0"/>
                    </a:p>
                  </a:txBody>
                  <a:tcPr marL="100796" marR="100796" marT="50398" marB="50398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Les lunettes de sécurité, chaussures</a:t>
                      </a:r>
                      <a:r>
                        <a:rPr lang="fr-FR" sz="1100" baseline="0" dirty="0"/>
                        <a:t> de sécurité, casquette coquée, gants chirurgicaux et demi-masque FFP3</a:t>
                      </a:r>
                      <a:r>
                        <a:rPr lang="fr-FR" sz="1100" dirty="0"/>
                        <a:t> doivent être portés durant toute la phase d’intervention</a:t>
                      </a:r>
                    </a:p>
                  </a:txBody>
                  <a:tcPr marL="100796" marR="100796" marT="50398" marB="50398"/>
                </a:tc>
                <a:extLst>
                  <a:ext uri="{0D108BD9-81ED-4DB2-BD59-A6C34878D82A}">
                    <a16:rowId xmlns:a16="http://schemas.microsoft.com/office/drawing/2014/main" val="53710940"/>
                  </a:ext>
                </a:extLst>
              </a:tr>
            </a:tbl>
          </a:graphicData>
        </a:graphic>
      </p:graphicFrame>
      <p:pic>
        <p:nvPicPr>
          <p:cNvPr id="20" name="Image 19">
            <a:extLst>
              <a:ext uri="{FF2B5EF4-FFF2-40B4-BE49-F238E27FC236}">
                <a16:creationId xmlns:a16="http://schemas.microsoft.com/office/drawing/2014/main" id="{04105FD6-C8E1-450D-B81F-B8CA599F29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55" b="98291" l="2583" r="98155">
                        <a14:foregroundMark x1="46494" y1="21368" x2="46494" y2="21368"/>
                        <a14:foregroundMark x1="54613" y1="17949" x2="54613" y2="17949"/>
                        <a14:foregroundMark x1="61255" y1="16239" x2="74170" y2="17949"/>
                        <a14:foregroundMark x1="74539" y1="17949" x2="75646" y2="17949"/>
                        <a14:foregroundMark x1="73063" y1="33333" x2="85609" y2="47863"/>
                        <a14:foregroundMark x1="91144" y1="42735" x2="59041" y2="24786"/>
                        <a14:foregroundMark x1="59041" y1="24786" x2="54244" y2="25641"/>
                        <a14:foregroundMark x1="83395" y1="43590" x2="53137" y2="43590"/>
                        <a14:foregroundMark x1="85609" y1="67521" x2="43911" y2="68376"/>
                        <a14:foregroundMark x1="43911" y1="68376" x2="43173" y2="68376"/>
                        <a14:foregroundMark x1="46125" y1="97436" x2="5166" y2="82051"/>
                        <a14:foregroundMark x1="6273" y1="92308" x2="4428" y2="44444"/>
                        <a14:foregroundMark x1="4428" y1="44444" x2="19188" y2="11111"/>
                        <a14:foregroundMark x1="19188" y1="11111" x2="25092" y2="11111"/>
                        <a14:foregroundMark x1="2952" y1="15385" x2="35424" y2="2564"/>
                        <a14:foregroundMark x1="35424" y1="2564" x2="55720" y2="5983"/>
                        <a14:foregroundMark x1="68635" y1="4274" x2="92620" y2="15385"/>
                        <a14:foregroundMark x1="92620" y1="15385" x2="91144" y2="58120"/>
                        <a14:foregroundMark x1="95572" y1="18803" x2="92989" y2="66667"/>
                        <a14:foregroundMark x1="92989" y1="66667" x2="68266" y2="94872"/>
                        <a14:foregroundMark x1="68266" y1="94872" x2="61993" y2="94872"/>
                        <a14:foregroundMark x1="81550" y1="76923" x2="60886" y2="76923"/>
                        <a14:foregroundMark x1="97048" y1="15385" x2="95203" y2="94872"/>
                        <a14:foregroundMark x1="95203" y1="94872" x2="94465" y2="99145"/>
                        <a14:foregroundMark x1="99262" y1="8547" x2="98155" y2="81197"/>
                        <a14:foregroundMark x1="98155" y1="81197" x2="95941" y2="89744"/>
                        <a14:foregroundMark x1="91144" y1="41026" x2="70111" y2="35897"/>
                        <a14:foregroundMark x1="93358" y1="52991" x2="82288" y2="59829"/>
                        <a14:foregroundMark x1="93358" y1="28205" x2="87085" y2="41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509" y="8124935"/>
            <a:ext cx="2445566" cy="1024881"/>
          </a:xfrm>
          <a:prstGeom prst="rect">
            <a:avLst/>
          </a:prstGeom>
        </p:spPr>
      </p:pic>
      <p:sp>
        <p:nvSpPr>
          <p:cNvPr id="37" name="ZoneTexte 36">
            <a:extLst>
              <a:ext uri="{FF2B5EF4-FFF2-40B4-BE49-F238E27FC236}">
                <a16:creationId xmlns:a16="http://schemas.microsoft.com/office/drawing/2014/main" id="{B085D369-31DC-41A9-8D51-4EFAB271E655}"/>
              </a:ext>
            </a:extLst>
          </p:cNvPr>
          <p:cNvSpPr txBox="1"/>
          <p:nvPr/>
        </p:nvSpPr>
        <p:spPr>
          <a:xfrm>
            <a:off x="315246" y="3446526"/>
            <a:ext cx="26500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sz="1800" b="1" u="sng" dirty="0">
                <a:effectLst/>
                <a:latin typeface="+mn-lt"/>
                <a:ea typeface="Calibri"/>
                <a:cs typeface="Times New Roman"/>
              </a:rPr>
              <a:t>1- EPI Standards Amiante</a:t>
            </a:r>
            <a:endParaRPr lang="fr-FR" sz="1800" b="1" u="sng" dirty="0"/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F66ABB4-7318-4E35-9E73-F59C34EB294C}"/>
              </a:ext>
            </a:extLst>
          </p:cNvPr>
          <p:cNvSpPr txBox="1"/>
          <p:nvPr/>
        </p:nvSpPr>
        <p:spPr>
          <a:xfrm>
            <a:off x="2304770" y="3118719"/>
            <a:ext cx="29501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effectLst/>
                <a:latin typeface="+mn-lt"/>
                <a:ea typeface="Calibri"/>
                <a:cs typeface="Times New Roman"/>
              </a:rPr>
              <a:t>Préparation de l’intervention</a:t>
            </a:r>
            <a:endParaRPr lang="fr-FR" sz="1800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FFB5A63-2908-4811-8991-C3F99939AB11}"/>
              </a:ext>
            </a:extLst>
          </p:cNvPr>
          <p:cNvSpPr/>
          <p:nvPr/>
        </p:nvSpPr>
        <p:spPr>
          <a:xfrm>
            <a:off x="-128567" y="136461"/>
            <a:ext cx="7559675" cy="148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84" b="1" dirty="0">
                <a:solidFill>
                  <a:srgbClr val="0070C0"/>
                </a:solidFill>
              </a:rPr>
              <a:t>Mode Opératoire Aspirateur THE</a:t>
            </a:r>
          </a:p>
          <a:p>
            <a:pPr algn="ctr"/>
            <a:r>
              <a:rPr lang="fr-FR" sz="1984" b="1" dirty="0">
                <a:solidFill>
                  <a:srgbClr val="0070C0"/>
                </a:solidFill>
              </a:rPr>
              <a:t>Perçage dans un matériau</a:t>
            </a:r>
            <a:r>
              <a:rPr lang="fr-FR" sz="1984" dirty="0">
                <a:solidFill>
                  <a:srgbClr val="FF0000"/>
                </a:solidFill>
              </a:rPr>
              <a:t> </a:t>
            </a:r>
            <a:r>
              <a:rPr lang="fr-FR" sz="1984" b="1" dirty="0">
                <a:solidFill>
                  <a:srgbClr val="0070C0"/>
                </a:solidFill>
              </a:rPr>
              <a:t>contenant de l’amianté (MCA)</a:t>
            </a:r>
          </a:p>
          <a:p>
            <a:pPr algn="ctr"/>
            <a:endParaRPr lang="fr-FR" sz="2000" b="1" dirty="0">
              <a:solidFill>
                <a:srgbClr val="0070C0"/>
              </a:solidFill>
            </a:endParaRPr>
          </a:p>
          <a:p>
            <a:pPr algn="r"/>
            <a:r>
              <a:rPr lang="fr-FR" sz="1100" i="1" dirty="0"/>
              <a:t>FP FS 046 version 2 -27/11/2024 – travail sur MCA – procédé aspirateur THE</a:t>
            </a:r>
          </a:p>
          <a:p>
            <a:pPr marL="342900" indent="-342900" algn="ctr">
              <a:buFontTx/>
              <a:buChar char="-"/>
            </a:pPr>
            <a:endParaRPr lang="fr-FR" sz="1984" b="1" dirty="0">
              <a:solidFill>
                <a:srgbClr val="0070C0"/>
              </a:solidFill>
            </a:endParaRP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B39553F-E99E-2C0C-C4C4-F5A1D491C2A5}"/>
              </a:ext>
            </a:extLst>
          </p:cNvPr>
          <p:cNvGrpSpPr/>
          <p:nvPr/>
        </p:nvGrpSpPr>
        <p:grpSpPr>
          <a:xfrm>
            <a:off x="436914" y="9312229"/>
            <a:ext cx="2895057" cy="816529"/>
            <a:chOff x="3506963" y="9084721"/>
            <a:chExt cx="2895057" cy="816529"/>
          </a:xfrm>
        </p:grpSpPr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BEEE026A-2091-461F-A2C0-EC1E002C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6963" y="9084721"/>
              <a:ext cx="724025" cy="665679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6B532912-CD2E-41EF-81F6-04E2AD09AD2F}"/>
                </a:ext>
              </a:extLst>
            </p:cNvPr>
            <p:cNvSpPr txBox="1"/>
            <p:nvPr/>
          </p:nvSpPr>
          <p:spPr>
            <a:xfrm>
              <a:off x="4451341" y="9084721"/>
              <a:ext cx="1950679" cy="816529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r>
                <a:rPr lang="fr-FR" sz="1600" dirty="0"/>
                <a:t>Masque FF3 </a:t>
              </a:r>
            </a:p>
            <a:p>
              <a:r>
                <a:rPr lang="fr-FR" sz="1600" b="1" dirty="0">
                  <a:solidFill>
                    <a:srgbClr val="FF0000"/>
                  </a:solidFill>
                </a:rPr>
                <a:t>Si totale intervention &lt; 15mn par jour</a:t>
              </a:r>
            </a:p>
          </p:txBody>
        </p:sp>
      </p:grpSp>
      <p:grpSp>
        <p:nvGrpSpPr>
          <p:cNvPr id="5" name="Groupe 4">
            <a:extLst>
              <a:ext uri="{FF2B5EF4-FFF2-40B4-BE49-F238E27FC236}">
                <a16:creationId xmlns:a16="http://schemas.microsoft.com/office/drawing/2014/main" id="{3911A926-3A38-C6C6-BB09-354BE7622E95}"/>
              </a:ext>
            </a:extLst>
          </p:cNvPr>
          <p:cNvGrpSpPr/>
          <p:nvPr/>
        </p:nvGrpSpPr>
        <p:grpSpPr>
          <a:xfrm>
            <a:off x="370364" y="7300512"/>
            <a:ext cx="2518626" cy="790575"/>
            <a:chOff x="476248" y="4377457"/>
            <a:chExt cx="2518626" cy="790575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DD9BA525-2C38-418B-8739-86FA7CF6170B}"/>
                </a:ext>
              </a:extLst>
            </p:cNvPr>
            <p:cNvSpPr txBox="1"/>
            <p:nvPr/>
          </p:nvSpPr>
          <p:spPr>
            <a:xfrm>
              <a:off x="1073909" y="4610998"/>
              <a:ext cx="1920965" cy="324086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pPr algn="ctr"/>
              <a:r>
                <a:rPr lang="fr-FR" sz="1600" dirty="0"/>
                <a:t>Gants Nitryle</a:t>
              </a:r>
            </a:p>
          </p:txBody>
        </p:sp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82B16EA3-16A6-4CCD-8E0C-465ED0B5FB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6248" y="4377457"/>
              <a:ext cx="790575" cy="79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FFFDA717-9C98-523E-8C95-C9958E9F58A3}"/>
              </a:ext>
            </a:extLst>
          </p:cNvPr>
          <p:cNvGrpSpPr/>
          <p:nvPr/>
        </p:nvGrpSpPr>
        <p:grpSpPr>
          <a:xfrm>
            <a:off x="62767" y="4265215"/>
            <a:ext cx="2924575" cy="794987"/>
            <a:chOff x="1746486" y="4126445"/>
            <a:chExt cx="2924575" cy="794987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98ED264F-C23E-42C3-825B-0C790EF306A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2740" b="98630" l="990" r="97030">
                          <a14:foregroundMark x1="88119" y1="9589" x2="88119" y2="9589"/>
                          <a14:foregroundMark x1="90099" y1="10959" x2="78218" y2="19178"/>
                          <a14:foregroundMark x1="92079" y1="21918" x2="78218" y2="61644"/>
                          <a14:foregroundMark x1="94059" y1="89041" x2="13861" y2="89041"/>
                          <a14:foregroundMark x1="13861" y1="89041" x2="64356" y2="73973"/>
                          <a14:foregroundMark x1="64356" y1="73973" x2="97030" y2="79452"/>
                          <a14:foregroundMark x1="94059" y1="19178" x2="94059" y2="24658"/>
                          <a14:foregroundMark x1="90099" y1="34247" x2="27723" y2="43836"/>
                          <a14:foregroundMark x1="27723" y1="43836" x2="91089" y2="2740"/>
                          <a14:foregroundMark x1="91089" y1="2740" x2="96040" y2="2740"/>
                          <a14:foregroundMark x1="56436" y1="1370" x2="2970" y2="10959"/>
                          <a14:foregroundMark x1="2970" y1="10959" x2="7921" y2="75342"/>
                          <a14:foregroundMark x1="7921" y1="75342" x2="32673" y2="78082"/>
                          <a14:foregroundMark x1="7921" y1="2740" x2="7921" y2="94521"/>
                          <a14:foregroundMark x1="4950" y1="10959" x2="1980" y2="71233"/>
                          <a14:foregroundMark x1="1980" y1="71233" x2="3960" y2="83562"/>
                          <a14:foregroundMark x1="29703" y1="98630" x2="29703" y2="98630"/>
                          <a14:foregroundMark x1="5941" y1="6849" x2="5941" y2="6849"/>
                          <a14:foregroundMark x1="17822" y1="5479" x2="17822" y2="547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0912063" flipH="1">
              <a:off x="1746486" y="4126445"/>
              <a:ext cx="1116568" cy="794987"/>
            </a:xfrm>
            <a:prstGeom prst="rect">
              <a:avLst/>
            </a:prstGeom>
          </p:spPr>
        </p:pic>
        <p:sp>
          <p:nvSpPr>
            <p:cNvPr id="2" name="ZoneTexte 1">
              <a:extLst>
                <a:ext uri="{FF2B5EF4-FFF2-40B4-BE49-F238E27FC236}">
                  <a16:creationId xmlns:a16="http://schemas.microsoft.com/office/drawing/2014/main" id="{48F735EB-F428-7932-E17A-76C9EFFC8A36}"/>
                </a:ext>
              </a:extLst>
            </p:cNvPr>
            <p:cNvSpPr txBox="1"/>
            <p:nvPr/>
          </p:nvSpPr>
          <p:spPr>
            <a:xfrm>
              <a:off x="2890761" y="4165301"/>
              <a:ext cx="1780300" cy="570308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pPr algn="ctr"/>
              <a:r>
                <a:rPr lang="fr-FR" sz="1600" dirty="0"/>
                <a:t>Casquette Coqué ou Casque</a:t>
              </a:r>
            </a:p>
          </p:txBody>
        </p: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3CBFCC53-A669-93E9-50C8-4853C2DA5C97}"/>
              </a:ext>
            </a:extLst>
          </p:cNvPr>
          <p:cNvGrpSpPr/>
          <p:nvPr/>
        </p:nvGrpSpPr>
        <p:grpSpPr>
          <a:xfrm>
            <a:off x="81998" y="5458591"/>
            <a:ext cx="3126092" cy="672113"/>
            <a:chOff x="3338304" y="4133134"/>
            <a:chExt cx="3126092" cy="672113"/>
          </a:xfrm>
        </p:grpSpPr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6910A626-FD81-462D-9CDF-39CEDE8CC35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38304" y="4133134"/>
              <a:ext cx="1155716" cy="672113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9ECFB3A2-6282-E1D2-C75B-6C503F6DC69F}"/>
                </a:ext>
              </a:extLst>
            </p:cNvPr>
            <p:cNvSpPr txBox="1"/>
            <p:nvPr/>
          </p:nvSpPr>
          <p:spPr>
            <a:xfrm>
              <a:off x="4543431" y="4309554"/>
              <a:ext cx="1920965" cy="324086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pPr algn="ctr"/>
              <a:r>
                <a:rPr lang="fr-FR" sz="1600" dirty="0"/>
                <a:t>Lunette de sécurité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9D967701-48B2-B8A3-DCEF-EEEC308DEC71}"/>
              </a:ext>
            </a:extLst>
          </p:cNvPr>
          <p:cNvGrpSpPr/>
          <p:nvPr/>
        </p:nvGrpSpPr>
        <p:grpSpPr>
          <a:xfrm>
            <a:off x="254258" y="6192045"/>
            <a:ext cx="3266613" cy="1007026"/>
            <a:chOff x="3585950" y="5913644"/>
            <a:chExt cx="3266613" cy="1007026"/>
          </a:xfrm>
        </p:grpSpPr>
        <p:pic>
          <p:nvPicPr>
            <p:cNvPr id="16" name="Picture 2">
              <a:extLst>
                <a:ext uri="{FF2B5EF4-FFF2-40B4-BE49-F238E27FC236}">
                  <a16:creationId xmlns:a16="http://schemas.microsoft.com/office/drawing/2014/main" id="{8F8EA663-A855-4AC2-87EF-28881739CE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85950" y="5913644"/>
              <a:ext cx="1037440" cy="10070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01D3892-BB20-BDA5-D473-ED2EF4350C0A}"/>
                </a:ext>
              </a:extLst>
            </p:cNvPr>
            <p:cNvSpPr txBox="1"/>
            <p:nvPr/>
          </p:nvSpPr>
          <p:spPr>
            <a:xfrm>
              <a:off x="4327556" y="6255114"/>
              <a:ext cx="2525007" cy="324086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pPr algn="ctr"/>
              <a:r>
                <a:rPr lang="fr-FR" sz="1600" dirty="0"/>
                <a:t>Chaussure de sécurité</a:t>
              </a:r>
            </a:p>
          </p:txBody>
        </p:sp>
      </p:grpSp>
      <p:sp>
        <p:nvSpPr>
          <p:cNvPr id="17" name="ZoneTexte 16">
            <a:extLst>
              <a:ext uri="{FF2B5EF4-FFF2-40B4-BE49-F238E27FC236}">
                <a16:creationId xmlns:a16="http://schemas.microsoft.com/office/drawing/2014/main" id="{3DBB04A2-42E1-A35A-6BAA-35AF91EEC520}"/>
              </a:ext>
            </a:extLst>
          </p:cNvPr>
          <p:cNvSpPr txBox="1"/>
          <p:nvPr/>
        </p:nvSpPr>
        <p:spPr>
          <a:xfrm>
            <a:off x="4762833" y="3419119"/>
            <a:ext cx="25643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u="sng" dirty="0">
                <a:cs typeface="Times New Roman"/>
              </a:rPr>
              <a:t>2 - Matériels et produits adaptés</a:t>
            </a:r>
            <a:endParaRPr lang="fr-FR" sz="1800" b="1" u="sng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8F2DD3B-04CF-45CA-1FF6-6827B42BFD9D}"/>
              </a:ext>
            </a:extLst>
          </p:cNvPr>
          <p:cNvSpPr txBox="1"/>
          <p:nvPr/>
        </p:nvSpPr>
        <p:spPr>
          <a:xfrm>
            <a:off x="4683468" y="6863566"/>
            <a:ext cx="1172052" cy="816529"/>
          </a:xfrm>
          <a:prstGeom prst="rect">
            <a:avLst/>
          </a:prstGeom>
          <a:noFill/>
        </p:spPr>
        <p:txBody>
          <a:bodyPr wrap="square" lIns="77111" tIns="38556" rIns="77111" bIns="38556" rtlCol="0">
            <a:spAutoFit/>
          </a:bodyPr>
          <a:lstStyle/>
          <a:p>
            <a:pPr algn="ctr"/>
            <a:r>
              <a:rPr lang="fr-FR" sz="1600" dirty="0"/>
              <a:t>Lingette nettoyante alcoolisé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DE9E3A6-24DF-F739-34F6-429B6643B8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7293" l="0" r="100000">
                        <a14:foregroundMark x1="75135" y1="902" x2="18108" y2="602"/>
                        <a14:foregroundMark x1="58378" y1="0" x2="71892" y2="150"/>
                        <a14:foregroundMark x1="541" y1="24662" x2="0" y2="38496"/>
                        <a14:foregroundMark x1="0" y1="92030" x2="19189" y2="98496"/>
                        <a14:foregroundMark x1="19459" y1="98647" x2="40270" y2="99850"/>
                        <a14:foregroundMark x1="85405" y1="97744" x2="58378" y2="99850"/>
                        <a14:foregroundMark x1="85676" y1="97744" x2="99459" y2="89023"/>
                        <a14:foregroundMark x1="99459" y1="89023" x2="98919" y2="2556"/>
                        <a14:foregroundMark x1="91892" y1="0" x2="98649" y2="2406"/>
                        <a14:foregroundMark x1="6486" y1="0" x2="5135" y2="0"/>
                        <a14:foregroundMark x1="4865" y1="150" x2="0" y2="3008"/>
                        <a14:foregroundMark x1="0" y1="56842" x2="0" y2="56842"/>
                        <a14:foregroundMark x1="0" y1="56992" x2="0" y2="5699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049033" y="6115857"/>
            <a:ext cx="440922" cy="79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3E9CB30A-9BD1-9F2A-64CD-267F8F2E2D7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10000" b="90000" l="10000" r="99000">
                        <a14:foregroundMark x1="86125" y1="43625" x2="95750" y2="44250"/>
                        <a14:foregroundMark x1="95750" y1="44250" x2="98375" y2="52375"/>
                        <a14:foregroundMark x1="98375" y1="52375" x2="93000" y2="58125"/>
                        <a14:foregroundMark x1="93000" y1="58125" x2="86750" y2="56500"/>
                        <a14:foregroundMark x1="86750" y1="56500" x2="86750" y2="56375"/>
                        <a14:foregroundMark x1="95750" y1="44875" x2="96125" y2="54750"/>
                        <a14:foregroundMark x1="96125" y1="54750" x2="99000" y2="47375"/>
                        <a14:foregroundMark x1="99000" y1="47375" x2="97875" y2="4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786" t="42914" b="43270"/>
          <a:stretch/>
        </p:blipFill>
        <p:spPr bwMode="auto">
          <a:xfrm rot="19291279">
            <a:off x="5969702" y="7067096"/>
            <a:ext cx="981660" cy="148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26F38597-D8C0-23A4-5C1B-5F3BCBF1A30F}"/>
              </a:ext>
            </a:extLst>
          </p:cNvPr>
          <p:cNvSpPr txBox="1"/>
          <p:nvPr/>
        </p:nvSpPr>
        <p:spPr>
          <a:xfrm>
            <a:off x="6142111" y="7326618"/>
            <a:ext cx="1376568" cy="570308"/>
          </a:xfrm>
          <a:prstGeom prst="rect">
            <a:avLst/>
          </a:prstGeom>
          <a:noFill/>
        </p:spPr>
        <p:txBody>
          <a:bodyPr wrap="square" lIns="77111" tIns="38556" rIns="77111" bIns="38556" rtlCol="0">
            <a:spAutoFit/>
          </a:bodyPr>
          <a:lstStyle/>
          <a:p>
            <a:pPr algn="ctr"/>
            <a:r>
              <a:rPr lang="fr-FR" sz="1600" dirty="0"/>
              <a:t>Forêt goujure courte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E16CE0F5-CF2F-0EC2-BD7E-510AC5BC52C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2639" b="92348" l="2807" r="89825">
                        <a14:foregroundMark x1="72281" y1="33245" x2="81053" y2="55145"/>
                        <a14:foregroundMark x1="81053" y1="55145" x2="81053" y2="55937"/>
                        <a14:foregroundMark x1="88421" y1="38786" x2="78947" y2="60158"/>
                        <a14:foregroundMark x1="78947" y1="60158" x2="78947" y2="60950"/>
                        <a14:foregroundMark x1="84561" y1="52770" x2="82105" y2="61214"/>
                        <a14:foregroundMark x1="88772" y1="34037" x2="84211" y2="34037"/>
                        <a14:foregroundMark x1="32632" y1="89710" x2="9825" y2="92084"/>
                        <a14:foregroundMark x1="28421" y1="90237" x2="8421" y2="92612"/>
                        <a14:foregroundMark x1="34386" y1="88127" x2="23158" y2="87863"/>
                        <a14:foregroundMark x1="37895" y1="49077" x2="36140" y2="50132"/>
                        <a14:foregroundMark x1="49474" y1="44855" x2="45614" y2="45910"/>
                        <a14:foregroundMark x1="77895" y1="50132" x2="77193" y2="58575"/>
                        <a14:foregroundMark x1="77193" y1="58311" x2="77544" y2="59367"/>
                        <a14:foregroundMark x1="84561" y1="57784" x2="83860" y2="59894"/>
                        <a14:foregroundMark x1="84561" y1="54881" x2="84912" y2="56992"/>
                        <a14:foregroundMark x1="84211" y1="49077" x2="83860" y2="52243"/>
                        <a14:foregroundMark x1="82807" y1="32454" x2="88772" y2="32454"/>
                        <a14:foregroundMark x1="89474" y1="33773" x2="87018" y2="43799"/>
                        <a14:foregroundMark x1="82105" y1="32190" x2="75088" y2="45646"/>
                        <a14:foregroundMark x1="76140" y1="44327" x2="73333" y2="35884"/>
                        <a14:foregroundMark x1="75439" y1="42744" x2="72632" y2="36939"/>
                        <a14:foregroundMark x1="75439" y1="43008" x2="72982" y2="37731"/>
                        <a14:foregroundMark x1="75088" y1="43536" x2="72281" y2="38522"/>
                        <a14:backgroundMark x1="49825" y1="12665" x2="61754" y2="29288"/>
                        <a14:backgroundMark x1="61754" y1="29288" x2="73333" y2="30079"/>
                        <a14:backgroundMark x1="6667" y1="1055" x2="39298" y2="8443"/>
                        <a14:backgroundMark x1="39298" y1="8443" x2="41404" y2="35356"/>
                        <a14:backgroundMark x1="41404" y1="35356" x2="2105" y2="38259"/>
                        <a14:backgroundMark x1="47368" y1="34301" x2="44561" y2="37995"/>
                        <a14:backgroundMark x1="21404" y1="8179" x2="1053" y2="23747"/>
                        <a14:backgroundMark x1="1053" y1="23747" x2="19649" y2="36675"/>
                        <a14:backgroundMark x1="9474" y1="7916" x2="10877" y2="9499"/>
                        <a14:backgroundMark x1="24912" y1="12665" x2="25263" y2="33509"/>
                        <a14:backgroundMark x1="25263" y1="33509" x2="22807" y2="35620"/>
                        <a14:backgroundMark x1="8772" y1="8971" x2="7719" y2="7388"/>
                        <a14:backgroundMark x1="6316" y1="3958" x2="10526" y2="11609"/>
                        <a14:backgroundMark x1="15439" y1="25330" x2="18596" y2="292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5124" y="7743568"/>
            <a:ext cx="1984609" cy="2639181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3B34DDD2-1B1B-AAC8-A1E5-81047DC974DA}"/>
              </a:ext>
            </a:extLst>
          </p:cNvPr>
          <p:cNvSpPr txBox="1"/>
          <p:nvPr/>
        </p:nvSpPr>
        <p:spPr>
          <a:xfrm>
            <a:off x="6387340" y="8855406"/>
            <a:ext cx="1172052" cy="1062750"/>
          </a:xfrm>
          <a:prstGeom prst="rect">
            <a:avLst/>
          </a:prstGeom>
          <a:noFill/>
        </p:spPr>
        <p:txBody>
          <a:bodyPr wrap="square" lIns="77111" tIns="38556" rIns="77111" bIns="38556" rtlCol="0">
            <a:spAutoFit/>
          </a:bodyPr>
          <a:lstStyle/>
          <a:p>
            <a:pPr algn="ctr"/>
            <a:r>
              <a:rPr lang="fr-FR" sz="1600" dirty="0"/>
              <a:t>Accessoire aspiration à la source = Aspi-perche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97D77262-946E-B65C-E083-9A9BD9492451}"/>
              </a:ext>
            </a:extLst>
          </p:cNvPr>
          <p:cNvSpPr txBox="1"/>
          <p:nvPr/>
        </p:nvSpPr>
        <p:spPr>
          <a:xfrm>
            <a:off x="4279458" y="9025604"/>
            <a:ext cx="13439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Aspirateur THE </a:t>
            </a:r>
            <a:endParaRPr lang="fr-FR" dirty="0"/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9B6A2362-F805-A126-B0A8-D264FEC7706F}"/>
              </a:ext>
            </a:extLst>
          </p:cNvPr>
          <p:cNvSpPr txBox="1"/>
          <p:nvPr/>
        </p:nvSpPr>
        <p:spPr>
          <a:xfrm>
            <a:off x="6025078" y="4732472"/>
            <a:ext cx="1522216" cy="570308"/>
          </a:xfrm>
          <a:prstGeom prst="rect">
            <a:avLst/>
          </a:prstGeom>
          <a:noFill/>
        </p:spPr>
        <p:txBody>
          <a:bodyPr wrap="square" lIns="77111" tIns="38556" rIns="77111" bIns="38556" rtlCol="0">
            <a:spAutoFit/>
          </a:bodyPr>
          <a:lstStyle/>
          <a:p>
            <a:pPr algn="ctr"/>
            <a:r>
              <a:rPr lang="fr-FR" sz="1600" dirty="0"/>
              <a:t>Sacs déchets Amiante</a:t>
            </a:r>
          </a:p>
        </p:txBody>
      </p:sp>
      <p:pic>
        <p:nvPicPr>
          <p:cNvPr id="35" name="Picture 2" descr="Scotch Barnier chatterton - gris">
            <a:extLst>
              <a:ext uri="{FF2B5EF4-FFF2-40B4-BE49-F238E27FC236}">
                <a16:creationId xmlns:a16="http://schemas.microsoft.com/office/drawing/2014/main" id="{AFDEA98C-F73F-4B7A-A163-296DB636E0D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629760" y="5425498"/>
            <a:ext cx="752655" cy="74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Image 37">
            <a:extLst>
              <a:ext uri="{FF2B5EF4-FFF2-40B4-BE49-F238E27FC236}">
                <a16:creationId xmlns:a16="http://schemas.microsoft.com/office/drawing/2014/main" id="{1F46CD9F-F7F4-5C0E-C4F4-2BDB7B1151FE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6178" y="4657003"/>
            <a:ext cx="1332054" cy="1351739"/>
          </a:xfrm>
          <a:prstGeom prst="rect">
            <a:avLst/>
          </a:prstGeom>
        </p:spPr>
      </p:pic>
      <p:sp>
        <p:nvSpPr>
          <p:cNvPr id="40" name="ZoneTexte 39">
            <a:extLst>
              <a:ext uri="{FF2B5EF4-FFF2-40B4-BE49-F238E27FC236}">
                <a16:creationId xmlns:a16="http://schemas.microsoft.com/office/drawing/2014/main" id="{E5C812F2-13E6-526D-8B78-8D53D9915ABF}"/>
              </a:ext>
            </a:extLst>
          </p:cNvPr>
          <p:cNvSpPr txBox="1"/>
          <p:nvPr/>
        </p:nvSpPr>
        <p:spPr>
          <a:xfrm>
            <a:off x="5879959" y="5783872"/>
            <a:ext cx="1172052" cy="570308"/>
          </a:xfrm>
          <a:prstGeom prst="rect">
            <a:avLst/>
          </a:prstGeom>
          <a:noFill/>
        </p:spPr>
        <p:txBody>
          <a:bodyPr wrap="square" lIns="77111" tIns="38556" rIns="77111" bIns="38556" rtlCol="0">
            <a:spAutoFit/>
          </a:bodyPr>
          <a:lstStyle/>
          <a:p>
            <a:pPr algn="ctr"/>
            <a:r>
              <a:rPr lang="fr-FR" sz="1600" dirty="0"/>
              <a:t>Ruban adhésif toile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A2F59FF8-A23E-365D-F6AF-13155A1C6F7F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2765" y="7718865"/>
            <a:ext cx="604718" cy="1037230"/>
          </a:xfrm>
          <a:prstGeom prst="rect">
            <a:avLst/>
          </a:prstGeom>
        </p:spPr>
      </p:pic>
      <p:sp>
        <p:nvSpPr>
          <p:cNvPr id="43" name="ZoneTexte 42">
            <a:extLst>
              <a:ext uri="{FF2B5EF4-FFF2-40B4-BE49-F238E27FC236}">
                <a16:creationId xmlns:a16="http://schemas.microsoft.com/office/drawing/2014/main" id="{346BF009-7282-236C-0B13-1FC3F5DFD2E2}"/>
              </a:ext>
            </a:extLst>
          </p:cNvPr>
          <p:cNvSpPr txBox="1"/>
          <p:nvPr/>
        </p:nvSpPr>
        <p:spPr>
          <a:xfrm>
            <a:off x="4951420" y="7995064"/>
            <a:ext cx="279898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Pulvérisateur eau + </a:t>
            </a:r>
            <a:r>
              <a:rPr lang="fr-FR" dirty="0"/>
              <a:t>liquide vaisselle (1%)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AC4DF36-3564-C705-A9A5-B25FB23E7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1</a:t>
            </a:fld>
            <a:endParaRPr lang="fr-BE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92D33CB-7DFC-5A80-09CC-2B5566FAF370}"/>
              </a:ext>
            </a:extLst>
          </p:cNvPr>
          <p:cNvSpPr txBox="1"/>
          <p:nvPr/>
        </p:nvSpPr>
        <p:spPr>
          <a:xfrm>
            <a:off x="4912011" y="4159540"/>
            <a:ext cx="3958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effectLst/>
                <a:latin typeface="+mn-lt"/>
                <a:ea typeface="Calibri"/>
                <a:cs typeface="Times New Roman"/>
              </a:rPr>
              <a:t>Balisage (cônes + rubalise) </a:t>
            </a:r>
            <a:endParaRPr lang="fr-FR" dirty="0"/>
          </a:p>
        </p:txBody>
      </p:sp>
      <p:pic>
        <p:nvPicPr>
          <p:cNvPr id="13" name="Picture 2" descr="Rubalise signalisation rouge et blanc - Marque - Modèle - Dimensions : 100m  x 50mm - Matière : Polypro - Cdiscount Bricolage">
            <a:extLst>
              <a:ext uri="{FF2B5EF4-FFF2-40B4-BE49-F238E27FC236}">
                <a16:creationId xmlns:a16="http://schemas.microsoft.com/office/drawing/2014/main" id="{7240B951-A789-21C6-CF9B-7C3733752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649" y="3751038"/>
            <a:ext cx="508865" cy="508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Cône de signalisation 30 cm">
            <a:extLst>
              <a:ext uri="{FF2B5EF4-FFF2-40B4-BE49-F238E27FC236}">
                <a16:creationId xmlns:a16="http://schemas.microsoft.com/office/drawing/2014/main" id="{1E66A518-CC42-AC31-E23F-0F43146A1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0295" y="3819202"/>
            <a:ext cx="907188" cy="907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1B1E790A-1C76-5F74-16B7-8B027A73A4D6}"/>
              </a:ext>
            </a:extLst>
          </p:cNvPr>
          <p:cNvSpPr/>
          <p:nvPr/>
        </p:nvSpPr>
        <p:spPr>
          <a:xfrm>
            <a:off x="3857016" y="3446526"/>
            <a:ext cx="332934" cy="695305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b="1" dirty="0"/>
              <a:t>PACK</a:t>
            </a:r>
          </a:p>
          <a:p>
            <a:pPr algn="ctr"/>
            <a:r>
              <a:rPr lang="fr-FR" b="1" dirty="0"/>
              <a:t> AMIANTE</a:t>
            </a:r>
          </a:p>
        </p:txBody>
      </p:sp>
    </p:spTree>
    <p:extLst>
      <p:ext uri="{BB962C8B-B14F-4D97-AF65-F5344CB8AC3E}">
        <p14:creationId xmlns:p14="http://schemas.microsoft.com/office/powerpoint/2010/main" val="531456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0645832"/>
              </p:ext>
            </p:extLst>
          </p:nvPr>
        </p:nvGraphicFramePr>
        <p:xfrm>
          <a:off x="128565" y="1727181"/>
          <a:ext cx="7302543" cy="17103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9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60517">
                <a:tc>
                  <a:txBody>
                    <a:bodyPr/>
                    <a:lstStyle/>
                    <a:p>
                      <a:r>
                        <a:rPr lang="fr-FR" sz="1100" dirty="0"/>
                        <a:t>Phase de travail</a:t>
                      </a:r>
                    </a:p>
                  </a:txBody>
                  <a:tcPr marL="100796" marR="100796" marT="50398" marB="50398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Mesures de prévention</a:t>
                      </a:r>
                    </a:p>
                  </a:txBody>
                  <a:tcPr marL="100796" marR="100796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73992">
                <a:tc>
                  <a:txBody>
                    <a:bodyPr/>
                    <a:lstStyle/>
                    <a:p>
                      <a:r>
                        <a:rPr lang="fr-FR" sz="11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Préparation de la zone d’intervention</a:t>
                      </a:r>
                      <a:endParaRPr lang="fr-FR" sz="1100" dirty="0"/>
                    </a:p>
                  </a:txBody>
                  <a:tcPr marL="100796" marR="100796" marT="50398" marB="50398"/>
                </a:tc>
                <a:tc>
                  <a:txBody>
                    <a:bodyPr/>
                    <a:lstStyle/>
                    <a:p>
                      <a:pPr marL="0" marR="0" lvl="0" indent="-1800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1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Balisage (cônes + rubalise) à 2 m de la zone de travail </a:t>
                      </a:r>
                    </a:p>
                    <a:p>
                      <a:pPr marL="0" lvl="0" indent="-1800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Porter tous les « EPI Standards amiante» </a:t>
                      </a:r>
                    </a:p>
                    <a:p>
                      <a:pPr marL="0" lvl="0" indent="-1800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Avoir à disposition tout</a:t>
                      </a:r>
                      <a:r>
                        <a:rPr lang="fr-FR" sz="1100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le </a:t>
                      </a:r>
                      <a:r>
                        <a:rPr lang="fr-FR" sz="11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matériels et produits adaptés</a:t>
                      </a:r>
                      <a:r>
                        <a:rPr lang="fr-FR" sz="1100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nécessaire pour l’intervention : « Pack amiante »</a:t>
                      </a:r>
                      <a:endParaRPr lang="fr-FR" sz="11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lvl="0" indent="-1800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1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Approvisionnement du matériel d’intervention dans la zone balisée</a:t>
                      </a:r>
                    </a:p>
                    <a:p>
                      <a:pPr marL="0" marR="0" lvl="0" indent="-1800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1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Nettoyer la surface concernée avec une lingette puis jeter</a:t>
                      </a:r>
                      <a:r>
                        <a:rPr lang="fr-FR" sz="1100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 la lingette dans le sac à déchet Amiante</a:t>
                      </a:r>
                      <a:endParaRPr lang="fr-FR" sz="11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lvl="0" indent="-180000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Repérer au marqueur le(s) trou(s) à réaliser sur la surface à percer</a:t>
                      </a:r>
                    </a:p>
                  </a:txBody>
                  <a:tcPr marL="100796" marR="100796" marT="50398" marB="50398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6" name="Image 5" descr="1">
            <a:extLst>
              <a:ext uri="{FF2B5EF4-FFF2-40B4-BE49-F238E27FC236}">
                <a16:creationId xmlns:a16="http://schemas.microsoft.com/office/drawing/2014/main" id="{7FC20A54-537D-483B-A068-9C4F27898C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245035" y="4420368"/>
            <a:ext cx="2920025" cy="2190019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5CC7BA67-F007-437C-A5E9-3479CE3E59F0}"/>
              </a:ext>
            </a:extLst>
          </p:cNvPr>
          <p:cNvGrpSpPr/>
          <p:nvPr/>
        </p:nvGrpSpPr>
        <p:grpSpPr>
          <a:xfrm>
            <a:off x="2540512" y="7280571"/>
            <a:ext cx="2190019" cy="2920025"/>
            <a:chOff x="2337028" y="3942251"/>
            <a:chExt cx="2190019" cy="2920025"/>
          </a:xfrm>
        </p:grpSpPr>
        <p:pic>
          <p:nvPicPr>
            <p:cNvPr id="13" name="Image 12" descr="Une image contenant mur, personne&#10;&#10;Description générée automatiquement">
              <a:extLst>
                <a:ext uri="{FF2B5EF4-FFF2-40B4-BE49-F238E27FC236}">
                  <a16:creationId xmlns:a16="http://schemas.microsoft.com/office/drawing/2014/main" id="{51385287-47BD-41FD-8DE0-E1F5A6B1E9F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72025" y="4307254"/>
              <a:ext cx="2920025" cy="2190019"/>
            </a:xfrm>
            <a:prstGeom prst="rect">
              <a:avLst/>
            </a:prstGeom>
          </p:spPr>
        </p:pic>
        <p:sp>
          <p:nvSpPr>
            <p:cNvPr id="34" name="Heptagone 33">
              <a:extLst>
                <a:ext uri="{FF2B5EF4-FFF2-40B4-BE49-F238E27FC236}">
                  <a16:creationId xmlns:a16="http://schemas.microsoft.com/office/drawing/2014/main" id="{A5E1128E-24D6-4A49-AA4E-F65DE02627A8}"/>
                </a:ext>
              </a:extLst>
            </p:cNvPr>
            <p:cNvSpPr/>
            <p:nvPr/>
          </p:nvSpPr>
          <p:spPr>
            <a:xfrm>
              <a:off x="2388881" y="3974131"/>
              <a:ext cx="350167" cy="30480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</p:grpSp>
      <p:grpSp>
        <p:nvGrpSpPr>
          <p:cNvPr id="56" name="Groupe 55">
            <a:extLst>
              <a:ext uri="{FF2B5EF4-FFF2-40B4-BE49-F238E27FC236}">
                <a16:creationId xmlns:a16="http://schemas.microsoft.com/office/drawing/2014/main" id="{1642203C-1501-56EE-37B7-DA24439FD1C3}"/>
              </a:ext>
            </a:extLst>
          </p:cNvPr>
          <p:cNvGrpSpPr/>
          <p:nvPr/>
        </p:nvGrpSpPr>
        <p:grpSpPr>
          <a:xfrm>
            <a:off x="5283744" y="7274288"/>
            <a:ext cx="1773464" cy="2920027"/>
            <a:chOff x="5283744" y="7274288"/>
            <a:chExt cx="1773464" cy="2920027"/>
          </a:xfrm>
        </p:grpSpPr>
        <p:pic>
          <p:nvPicPr>
            <p:cNvPr id="15" name="Image 14" descr="Une image contenant personne&#10;&#10;Description générée automatiquement">
              <a:extLst>
                <a:ext uri="{FF2B5EF4-FFF2-40B4-BE49-F238E27FC236}">
                  <a16:creationId xmlns:a16="http://schemas.microsoft.com/office/drawing/2014/main" id="{92CFA50D-7708-4B46-B803-593FDFDC34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4710462" y="7847570"/>
              <a:ext cx="2920027" cy="1773464"/>
            </a:xfrm>
            <a:prstGeom prst="rect">
              <a:avLst/>
            </a:prstGeom>
          </p:spPr>
        </p:pic>
        <p:sp>
          <p:nvSpPr>
            <p:cNvPr id="35" name="Heptagone 34">
              <a:extLst>
                <a:ext uri="{FF2B5EF4-FFF2-40B4-BE49-F238E27FC236}">
                  <a16:creationId xmlns:a16="http://schemas.microsoft.com/office/drawing/2014/main" id="{2A7B9308-6C7A-4378-9BF2-4241B0A36EB8}"/>
                </a:ext>
              </a:extLst>
            </p:cNvPr>
            <p:cNvSpPr/>
            <p:nvPr/>
          </p:nvSpPr>
          <p:spPr>
            <a:xfrm>
              <a:off x="5326041" y="7312451"/>
              <a:ext cx="328896" cy="288735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6</a:t>
              </a:r>
            </a:p>
          </p:txBody>
        </p:sp>
      </p:grpSp>
      <p:sp>
        <p:nvSpPr>
          <p:cNvPr id="39" name="ZoneTexte 38">
            <a:extLst>
              <a:ext uri="{FF2B5EF4-FFF2-40B4-BE49-F238E27FC236}">
                <a16:creationId xmlns:a16="http://schemas.microsoft.com/office/drawing/2014/main" id="{4F66ABB4-7318-4E35-9E73-F59C34EB294C}"/>
              </a:ext>
            </a:extLst>
          </p:cNvPr>
          <p:cNvSpPr txBox="1"/>
          <p:nvPr/>
        </p:nvSpPr>
        <p:spPr>
          <a:xfrm>
            <a:off x="2017198" y="3597687"/>
            <a:ext cx="3841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effectLst/>
                <a:latin typeface="+mn-lt"/>
                <a:ea typeface="Calibri"/>
                <a:cs typeface="Times New Roman"/>
              </a:rPr>
              <a:t>Préparation de la zone d’intervention</a:t>
            </a:r>
            <a:endParaRPr lang="fr-FR" sz="1800" dirty="0"/>
          </a:p>
        </p:txBody>
      </p:sp>
      <p:sp>
        <p:nvSpPr>
          <p:cNvPr id="40" name="Heptagone 39">
            <a:extLst>
              <a:ext uri="{FF2B5EF4-FFF2-40B4-BE49-F238E27FC236}">
                <a16:creationId xmlns:a16="http://schemas.microsoft.com/office/drawing/2014/main" id="{2E9727AB-A395-4FD1-A5CE-78200892BEC8}"/>
              </a:ext>
            </a:extLst>
          </p:cNvPr>
          <p:cNvSpPr/>
          <p:nvPr/>
        </p:nvSpPr>
        <p:spPr>
          <a:xfrm>
            <a:off x="110016" y="4081871"/>
            <a:ext cx="350167" cy="30480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1</a:t>
            </a:r>
          </a:p>
        </p:txBody>
      </p:sp>
      <p:grpSp>
        <p:nvGrpSpPr>
          <p:cNvPr id="49" name="Groupe 48">
            <a:extLst>
              <a:ext uri="{FF2B5EF4-FFF2-40B4-BE49-F238E27FC236}">
                <a16:creationId xmlns:a16="http://schemas.microsoft.com/office/drawing/2014/main" id="{C266A10C-8667-0E59-F8B0-C967702D0B63}"/>
              </a:ext>
            </a:extLst>
          </p:cNvPr>
          <p:cNvGrpSpPr/>
          <p:nvPr/>
        </p:nvGrpSpPr>
        <p:grpSpPr>
          <a:xfrm>
            <a:off x="4947693" y="4062857"/>
            <a:ext cx="2445566" cy="2975787"/>
            <a:chOff x="5033083" y="4055365"/>
            <a:chExt cx="2445566" cy="2975787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81E53FB6-F9A1-EF7F-832D-CEBB00E78177}"/>
                </a:ext>
              </a:extLst>
            </p:cNvPr>
            <p:cNvGrpSpPr/>
            <p:nvPr/>
          </p:nvGrpSpPr>
          <p:grpSpPr>
            <a:xfrm>
              <a:off x="5033083" y="4055365"/>
              <a:ext cx="2445566" cy="2975787"/>
              <a:chOff x="2516206" y="4055365"/>
              <a:chExt cx="2445566" cy="297578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5A60C871-D211-8F3F-76C8-E604E86D6235}"/>
                  </a:ext>
                </a:extLst>
              </p:cNvPr>
              <p:cNvSpPr/>
              <p:nvPr/>
            </p:nvSpPr>
            <p:spPr>
              <a:xfrm>
                <a:off x="2516206" y="4055365"/>
                <a:ext cx="2445566" cy="29757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31" name="Heptagone 30">
                <a:extLst>
                  <a:ext uri="{FF2B5EF4-FFF2-40B4-BE49-F238E27FC236}">
                    <a16:creationId xmlns:a16="http://schemas.microsoft.com/office/drawing/2014/main" id="{B4638FC3-D647-E865-1765-923E44ADE4A7}"/>
                  </a:ext>
                </a:extLst>
              </p:cNvPr>
              <p:cNvSpPr/>
              <p:nvPr/>
            </p:nvSpPr>
            <p:spPr>
              <a:xfrm>
                <a:off x="2544387" y="4096527"/>
                <a:ext cx="350167" cy="304800"/>
              </a:xfrm>
              <a:prstGeom prst="hept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3</a:t>
                </a:r>
              </a:p>
            </p:txBody>
          </p:sp>
        </p:grpSp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77F71F26-B6B1-6FF9-FA3F-925986D3F3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0539" y="5932877"/>
              <a:ext cx="1070127" cy="983155"/>
            </a:xfrm>
            <a:prstGeom prst="rect">
              <a:avLst/>
            </a:prstGeom>
          </p:spPr>
        </p:pic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BBCE5040-95B4-8DDA-48E9-7CC25D35A63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04394" y="5683457"/>
              <a:ext cx="361950" cy="776287"/>
            </a:xfrm>
            <a:prstGeom prst="rect">
              <a:avLst/>
            </a:prstGeom>
          </p:spPr>
        </p:pic>
        <p:pic>
          <p:nvPicPr>
            <p:cNvPr id="43" name="Picture 2">
              <a:extLst>
                <a:ext uri="{FF2B5EF4-FFF2-40B4-BE49-F238E27FC236}">
                  <a16:creationId xmlns:a16="http://schemas.microsoft.com/office/drawing/2014/main" id="{114B83E2-3223-05D5-DDA1-20EB7EE933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0" b="97293" l="0" r="100000">
                          <a14:foregroundMark x1="75135" y1="902" x2="18108" y2="602"/>
                          <a14:foregroundMark x1="58378" y1="0" x2="71892" y2="150"/>
                          <a14:foregroundMark x1="541" y1="24662" x2="0" y2="38496"/>
                          <a14:foregroundMark x1="0" y1="92030" x2="19189" y2="98496"/>
                          <a14:foregroundMark x1="19459" y1="98647" x2="40270" y2="99850"/>
                          <a14:foregroundMark x1="85405" y1="97744" x2="58378" y2="99850"/>
                          <a14:foregroundMark x1="85676" y1="97744" x2="99459" y2="89023"/>
                          <a14:foregroundMark x1="99459" y1="89023" x2="98919" y2="2556"/>
                          <a14:foregroundMark x1="91892" y1="0" x2="98649" y2="2406"/>
                          <a14:foregroundMark x1="6486" y1="0" x2="5135" y2="0"/>
                          <a14:foregroundMark x1="4865" y1="150" x2="0" y2="3008"/>
                          <a14:foregroundMark x1="0" y1="56842" x2="0" y2="56842"/>
                          <a14:foregroundMark x1="0" y1="56992" x2="0" y2="5699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816883" y="5150774"/>
              <a:ext cx="297090" cy="53268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4" name="Picture 4">
              <a:extLst>
                <a:ext uri="{FF2B5EF4-FFF2-40B4-BE49-F238E27FC236}">
                  <a16:creationId xmlns:a16="http://schemas.microsoft.com/office/drawing/2014/main" id="{8453A04B-5322-08A6-9C85-594A0E7BAC7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10000" b="90000" l="10000" r="99000">
                          <a14:foregroundMark x1="86125" y1="43625" x2="95750" y2="44250"/>
                          <a14:foregroundMark x1="95750" y1="44250" x2="98375" y2="52375"/>
                          <a14:foregroundMark x1="98375" y1="52375" x2="93000" y2="58125"/>
                          <a14:foregroundMark x1="93000" y1="58125" x2="86750" y2="56500"/>
                          <a14:foregroundMark x1="86750" y1="56500" x2="86750" y2="56375"/>
                          <a14:foregroundMark x1="95750" y1="44875" x2="96125" y2="54750"/>
                          <a14:foregroundMark x1="96125" y1="54750" x2="99000" y2="47375"/>
                          <a14:foregroundMark x1="99000" y1="47375" x2="97875" y2="4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6" t="42914" b="43270"/>
            <a:stretch/>
          </p:blipFill>
          <p:spPr bwMode="auto">
            <a:xfrm rot="19291279">
              <a:off x="6509546" y="6287442"/>
              <a:ext cx="614672" cy="931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Picture 2" descr="Scotch Barnier chatterton - gris">
              <a:extLst>
                <a:ext uri="{FF2B5EF4-FFF2-40B4-BE49-F238E27FC236}">
                  <a16:creationId xmlns:a16="http://schemas.microsoft.com/office/drawing/2014/main" id="{F95775BD-9452-DF8B-4F6F-C55291A6A34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901866" y="4210913"/>
              <a:ext cx="356459" cy="3515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6" name="Image 45">
              <a:extLst>
                <a:ext uri="{FF2B5EF4-FFF2-40B4-BE49-F238E27FC236}">
                  <a16:creationId xmlns:a16="http://schemas.microsoft.com/office/drawing/2014/main" id="{2713726C-6302-3A66-52AA-94BADFCCA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50411" y="4167225"/>
              <a:ext cx="1248364" cy="1266812"/>
            </a:xfrm>
            <a:prstGeom prst="rect">
              <a:avLst/>
            </a:prstGeom>
          </p:spPr>
        </p:pic>
        <p:pic>
          <p:nvPicPr>
            <p:cNvPr id="47" name="Image 46">
              <a:extLst>
                <a:ext uri="{FF2B5EF4-FFF2-40B4-BE49-F238E27FC236}">
                  <a16:creationId xmlns:a16="http://schemas.microsoft.com/office/drawing/2014/main" id="{CB4CFF68-5355-3019-9C4A-29BA1BDB0E8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088037" y="5390338"/>
              <a:ext cx="335658" cy="575730"/>
            </a:xfrm>
            <a:prstGeom prst="rect">
              <a:avLst/>
            </a:prstGeom>
          </p:spPr>
        </p:pic>
      </p:grp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6DB1BBB2-B14C-520E-57F6-B91ADB73B470}"/>
              </a:ext>
            </a:extLst>
          </p:cNvPr>
          <p:cNvGrpSpPr/>
          <p:nvPr/>
        </p:nvGrpSpPr>
        <p:grpSpPr>
          <a:xfrm>
            <a:off x="119968" y="7280572"/>
            <a:ext cx="2190019" cy="2920025"/>
            <a:chOff x="119968" y="7280572"/>
            <a:chExt cx="2190019" cy="2920025"/>
          </a:xfrm>
        </p:grpSpPr>
        <p:grpSp>
          <p:nvGrpSpPr>
            <p:cNvPr id="57" name="Groupe 56">
              <a:extLst>
                <a:ext uri="{FF2B5EF4-FFF2-40B4-BE49-F238E27FC236}">
                  <a16:creationId xmlns:a16="http://schemas.microsoft.com/office/drawing/2014/main" id="{C344D609-B21A-D19E-BD4A-97B6BEFA1E34}"/>
                </a:ext>
              </a:extLst>
            </p:cNvPr>
            <p:cNvGrpSpPr/>
            <p:nvPr/>
          </p:nvGrpSpPr>
          <p:grpSpPr>
            <a:xfrm>
              <a:off x="119968" y="7280572"/>
              <a:ext cx="2190019" cy="2920025"/>
              <a:chOff x="119968" y="7280572"/>
              <a:chExt cx="2190019" cy="2920025"/>
            </a:xfrm>
          </p:grpSpPr>
          <p:grpSp>
            <p:nvGrpSpPr>
              <p:cNvPr id="55" name="Groupe 54">
                <a:extLst>
                  <a:ext uri="{FF2B5EF4-FFF2-40B4-BE49-F238E27FC236}">
                    <a16:creationId xmlns:a16="http://schemas.microsoft.com/office/drawing/2014/main" id="{30A89951-C298-AB13-FBAD-46DF1A62E659}"/>
                  </a:ext>
                </a:extLst>
              </p:cNvPr>
              <p:cNvGrpSpPr/>
              <p:nvPr/>
            </p:nvGrpSpPr>
            <p:grpSpPr>
              <a:xfrm>
                <a:off x="119968" y="7280572"/>
                <a:ext cx="2190019" cy="2920025"/>
                <a:chOff x="5563585" y="7493886"/>
                <a:chExt cx="2190019" cy="2920025"/>
              </a:xfrm>
            </p:grpSpPr>
            <p:pic>
              <p:nvPicPr>
                <p:cNvPr id="52" name="Image 51" descr="1">
                  <a:extLst>
                    <a:ext uri="{FF2B5EF4-FFF2-40B4-BE49-F238E27FC236}">
                      <a16:creationId xmlns:a16="http://schemas.microsoft.com/office/drawing/2014/main" id="{58A50563-1A16-5CB8-A615-2850199860A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5400000">
                  <a:off x="5198582" y="7858889"/>
                  <a:ext cx="2920025" cy="2190019"/>
                </a:xfrm>
                <a:prstGeom prst="rect">
                  <a:avLst/>
                </a:prstGeom>
              </p:spPr>
            </p:pic>
            <p:pic>
              <p:nvPicPr>
                <p:cNvPr id="53" name="Image 52">
                  <a:extLst>
                    <a:ext uri="{FF2B5EF4-FFF2-40B4-BE49-F238E27FC236}">
                      <a16:creationId xmlns:a16="http://schemas.microsoft.com/office/drawing/2014/main" id="{770857F8-350E-DA12-6CBB-5D8F34E485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BEBA8EAE-BF5A-486C-A8C5-ECC9F3942E4B}">
                      <a14:imgProps xmlns:a14="http://schemas.microsoft.com/office/drawing/2010/main">
                        <a14:imgLayer r:embed="rId15">
                          <a14:imgEffect>
                            <a14:backgroundRemoval t="1538" b="96154" l="9894" r="97880">
                              <a14:foregroundMark x1="65371" y1="10385" x2="49823" y2="11154"/>
                              <a14:foregroundMark x1="66629" y1="6161" x2="56012" y2="7289"/>
                              <a14:foregroundMark x1="70318" y1="5769" x2="68625" y2="5949"/>
                              <a14:foregroundMark x1="57951" y1="91154" x2="93993" y2="83077"/>
                              <a14:foregroundMark x1="36938" y1="89906" x2="10247" y2="95769"/>
                              <a14:foregroundMark x1="48763" y1="87308" x2="42328" y2="88721"/>
                              <a14:foregroundMark x1="39144" y1="93379" x2="14134" y2="95385"/>
                              <a14:foregroundMark x1="47703" y1="92692" x2="44988" y2="92910"/>
                              <a14:foregroundMark x1="36550" y1="87925" x2="11307" y2="93077"/>
                              <a14:foregroundMark x1="45230" y1="86154" x2="41218" y2="86973"/>
                              <a14:foregroundMark x1="28975" y1="95000" x2="14488" y2="96923"/>
                              <a14:foregroundMark x1="39585" y1="94074" x2="34276" y2="94615"/>
                              <a14:foregroundMark x1="45583" y1="93462" x2="45354" y2="93485"/>
                              <a14:foregroundMark x1="98233" y1="53846" x2="97527" y2="58462"/>
                              <a14:foregroundMark x1="56890" y1="45385" x2="56890" y2="45385"/>
                              <a14:foregroundMark x1="71025" y1="1538" x2="71025" y2="1538"/>
                              <a14:foregroundMark x1="68551" y1="1538" x2="68551" y2="1538"/>
                              <a14:foregroundMark x1="63958" y1="3077" x2="63958" y2="3077"/>
                              <a14:foregroundMark x1="64090" y1="1819" x2="62003" y2="2518"/>
                              <a14:foregroundMark x1="66078" y1="1154" x2="65863" y2="1226"/>
                              <a14:backgroundMark x1="53710" y1="76154" x2="59011" y2="77692"/>
                              <a14:backgroundMark x1="60071" y1="77692" x2="67845" y2="77692"/>
                              <a14:backgroundMark x1="68198" y1="75769" x2="68198" y2="75769"/>
                              <a14:backgroundMark x1="76678" y1="79615" x2="78092" y2="79615"/>
                              <a14:backgroundMark x1="56184" y1="1538" x2="59364" y2="385"/>
                              <a14:backgroundMark x1="59717" y1="385" x2="63251" y2="385"/>
                              <a14:backgroundMark x1="65371" y1="385" x2="63251" y2="385"/>
                              <a14:backgroundMark x1="39576" y1="86154" x2="35689" y2="86538"/>
                              <a14:backgroundMark x1="45583" y1="93846" x2="39929" y2="94615"/>
                              <a14:backgroundMark x1="45936" y1="58846" x2="44170" y2="59231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76186" y="8435137"/>
                  <a:ext cx="854922" cy="785440"/>
                </a:xfrm>
                <a:prstGeom prst="rect">
                  <a:avLst/>
                </a:prstGeom>
              </p:spPr>
            </p:pic>
            <p:pic>
              <p:nvPicPr>
                <p:cNvPr id="54" name="Image 53">
                  <a:extLst>
                    <a:ext uri="{FF2B5EF4-FFF2-40B4-BE49-F238E27FC236}">
                      <a16:creationId xmlns:a16="http://schemas.microsoft.com/office/drawing/2014/main" id="{4C38D4B6-5FEF-9062-714F-5199D132E7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6">
                  <a:extLst>
                    <a:ext uri="{BEBA8EAE-BF5A-486C-A8C5-ECC9F3942E4B}">
                      <a14:imgProps xmlns:a14="http://schemas.microsoft.com/office/drawing/2010/main">
                        <a14:imgLayer r:embed="rId17">
                          <a14:imgEffect>
                            <a14:backgroundRemoval t="7362" b="89571" l="9211" r="89474">
                              <a14:foregroundMark x1="11842" y1="7362" x2="85526" y2="7362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 rot="15342095">
                  <a:off x="6543526" y="8991662"/>
                  <a:ext cx="197569" cy="423733"/>
                </a:xfrm>
                <a:prstGeom prst="rect">
                  <a:avLst/>
                </a:prstGeom>
              </p:spPr>
            </p:pic>
          </p:grpSp>
          <p:sp>
            <p:nvSpPr>
              <p:cNvPr id="36" name="Heptagone 35">
                <a:extLst>
                  <a:ext uri="{FF2B5EF4-FFF2-40B4-BE49-F238E27FC236}">
                    <a16:creationId xmlns:a16="http://schemas.microsoft.com/office/drawing/2014/main" id="{3F4BAB75-47DD-416D-9136-43842EE8E14B}"/>
                  </a:ext>
                </a:extLst>
              </p:cNvPr>
              <p:cNvSpPr/>
              <p:nvPr/>
            </p:nvSpPr>
            <p:spPr>
              <a:xfrm>
                <a:off x="195516" y="7355023"/>
                <a:ext cx="350167" cy="304800"/>
              </a:xfrm>
              <a:prstGeom prst="heptagon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dirty="0"/>
                  <a:t>4</a:t>
                </a:r>
              </a:p>
            </p:txBody>
          </p:sp>
        </p:grp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5AD04E09-D03B-B24D-61E7-E5008FF305A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ackgroundRemoval t="6215" b="95763" l="7477" r="90187">
                          <a14:foregroundMark x1="52804" y1="11017" x2="15888" y2="6215"/>
                          <a14:foregroundMark x1="7477" y1="34746" x2="11682" y2="33051"/>
                          <a14:foregroundMark x1="20093" y1="92938" x2="86449" y2="80791"/>
                          <a14:foregroundMark x1="89720" y1="77401" x2="90654" y2="86158"/>
                          <a14:foregroundMark x1="27570" y1="95763" x2="72897" y2="9519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1419339" y="8990214"/>
              <a:ext cx="172631" cy="296101"/>
            </a:xfrm>
            <a:prstGeom prst="rect">
              <a:avLst/>
            </a:prstGeom>
          </p:spPr>
        </p:pic>
      </p:grpSp>
      <p:sp>
        <p:nvSpPr>
          <p:cNvPr id="8" name="Espace réservé du numéro de diapositive 7">
            <a:extLst>
              <a:ext uri="{FF2B5EF4-FFF2-40B4-BE49-F238E27FC236}">
                <a16:creationId xmlns:a16="http://schemas.microsoft.com/office/drawing/2014/main" id="{EF8FC7AC-D570-8671-2A0A-267B60238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2</a:t>
            </a:fld>
            <a:endParaRPr lang="fr-BE"/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54ADBF08-ED4E-70FD-5C3A-2709B7DB9A3F}"/>
              </a:ext>
            </a:extLst>
          </p:cNvPr>
          <p:cNvGrpSpPr/>
          <p:nvPr/>
        </p:nvGrpSpPr>
        <p:grpSpPr>
          <a:xfrm>
            <a:off x="2406057" y="4055365"/>
            <a:ext cx="2445566" cy="2975787"/>
            <a:chOff x="2406057" y="4055365"/>
            <a:chExt cx="2445566" cy="2975787"/>
          </a:xfrm>
        </p:grpSpPr>
        <p:pic>
          <p:nvPicPr>
            <p:cNvPr id="10" name="Picture 4">
              <a:extLst>
                <a:ext uri="{FF2B5EF4-FFF2-40B4-BE49-F238E27FC236}">
                  <a16:creationId xmlns:a16="http://schemas.microsoft.com/office/drawing/2014/main" id="{CBA11B4B-5ED0-74E6-C232-6FCF3A87F6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990" y="4506355"/>
              <a:ext cx="790575" cy="79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16EDA519-175B-3FBC-735B-D125ACAF4302}"/>
                </a:ext>
              </a:extLst>
            </p:cNvPr>
            <p:cNvGrpSpPr/>
            <p:nvPr/>
          </p:nvGrpSpPr>
          <p:grpSpPr>
            <a:xfrm>
              <a:off x="2406057" y="4055365"/>
              <a:ext cx="2445566" cy="2975787"/>
              <a:chOff x="2516206" y="4055365"/>
              <a:chExt cx="2445566" cy="2975787"/>
            </a:xfrm>
          </p:grpSpPr>
          <p:pic>
            <p:nvPicPr>
              <p:cNvPr id="3" name="Image 2">
                <a:extLst>
                  <a:ext uri="{FF2B5EF4-FFF2-40B4-BE49-F238E27FC236}">
                    <a16:creationId xmlns:a16="http://schemas.microsoft.com/office/drawing/2014/main" id="{995898EE-4CD8-E87E-024C-0CF3146D5B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BEBA8EAE-BF5A-486C-A8C5-ECC9F3942E4B}">
                    <a14:imgProps xmlns:a14="http://schemas.microsoft.com/office/drawing/2010/main">
                      <a14:imgLayer r:embed="rId22">
                        <a14:imgEffect>
                          <a14:backgroundRemoval t="855" b="98291" l="4478" r="100000">
                            <a14:foregroundMark x1="94030" y1="21368" x2="94030" y2="21368"/>
                            <a14:foregroundMark x1="88806" y1="67521" x2="99254" y2="67521"/>
                            <a14:foregroundMark x1="88806" y1="68376" x2="87313" y2="68376"/>
                            <a14:foregroundMark x1="91045" y1="97436" x2="10448" y2="82051"/>
                            <a14:foregroundMark x1="12687" y1="92308" x2="8955" y2="44444"/>
                            <a14:foregroundMark x1="8955" y1="44444" x2="38806" y2="11111"/>
                            <a14:foregroundMark x1="38806" y1="11111" x2="50746" y2="11111"/>
                            <a14:foregroundMark x1="5970" y1="15385" x2="71642" y2="2564"/>
                            <a14:foregroundMark x1="71642" y1="2564" x2="99254" y2="5128"/>
                            <a14:backgroundMark x1="99254" y1="84615" x2="99254" y2="8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05965" y="5590523"/>
                <a:ext cx="1212342" cy="1024881"/>
              </a:xfrm>
              <a:prstGeom prst="rect">
                <a:avLst/>
              </a:prstGeom>
            </p:spPr>
          </p:pic>
          <p:grpSp>
            <p:nvGrpSpPr>
              <p:cNvPr id="14" name="Groupe 13">
                <a:extLst>
                  <a:ext uri="{FF2B5EF4-FFF2-40B4-BE49-F238E27FC236}">
                    <a16:creationId xmlns:a16="http://schemas.microsoft.com/office/drawing/2014/main" id="{AF7890F8-48BE-F348-30C0-0320771858A0}"/>
                  </a:ext>
                </a:extLst>
              </p:cNvPr>
              <p:cNvGrpSpPr/>
              <p:nvPr/>
            </p:nvGrpSpPr>
            <p:grpSpPr>
              <a:xfrm>
                <a:off x="2516206" y="4055365"/>
                <a:ext cx="2445566" cy="2975787"/>
                <a:chOff x="2516206" y="4055365"/>
                <a:chExt cx="2445566" cy="2975787"/>
              </a:xfrm>
            </p:grpSpPr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6CB602BC-2D90-6D6F-A48E-24F3D6041615}"/>
                    </a:ext>
                  </a:extLst>
                </p:cNvPr>
                <p:cNvSpPr/>
                <p:nvPr/>
              </p:nvSpPr>
              <p:spPr>
                <a:xfrm>
                  <a:off x="2516206" y="4055365"/>
                  <a:ext cx="2445566" cy="2975787"/>
                </a:xfrm>
                <a:prstGeom prst="rect">
                  <a:avLst/>
                </a:prstGeom>
                <a:noFill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/>
                </a:p>
              </p:txBody>
            </p:sp>
            <p:sp>
              <p:nvSpPr>
                <p:cNvPr id="12" name="Heptagone 11">
                  <a:extLst>
                    <a:ext uri="{FF2B5EF4-FFF2-40B4-BE49-F238E27FC236}">
                      <a16:creationId xmlns:a16="http://schemas.microsoft.com/office/drawing/2014/main" id="{3E2C4C2D-A80D-2EF3-AEC1-E854E0910341}"/>
                    </a:ext>
                  </a:extLst>
                </p:cNvPr>
                <p:cNvSpPr/>
                <p:nvPr/>
              </p:nvSpPr>
              <p:spPr>
                <a:xfrm>
                  <a:off x="2544387" y="4096527"/>
                  <a:ext cx="350167" cy="304800"/>
                </a:xfrm>
                <a:prstGeom prst="heptagon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fr-FR" dirty="0"/>
                    <a:t>2</a:t>
                  </a:r>
                </a:p>
              </p:txBody>
            </p:sp>
          </p:grpSp>
        </p:grp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84D33617-10FB-4C3E-2C76-F375AE10886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2529" y="4533183"/>
              <a:ext cx="876300" cy="2181225"/>
            </a:xfrm>
            <a:prstGeom prst="rect">
              <a:avLst/>
            </a:prstGeom>
          </p:spPr>
        </p:pic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311A819-7D34-F570-8526-247E69122626}"/>
              </a:ext>
            </a:extLst>
          </p:cNvPr>
          <p:cNvSpPr/>
          <p:nvPr/>
        </p:nvSpPr>
        <p:spPr>
          <a:xfrm>
            <a:off x="-128567" y="136461"/>
            <a:ext cx="7559675" cy="148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84" b="1" dirty="0">
                <a:solidFill>
                  <a:srgbClr val="0070C0"/>
                </a:solidFill>
              </a:rPr>
              <a:t>Mode Opératoire Aspirateur THE</a:t>
            </a:r>
          </a:p>
          <a:p>
            <a:pPr algn="ctr"/>
            <a:r>
              <a:rPr lang="fr-FR" sz="1984" b="1" dirty="0">
                <a:solidFill>
                  <a:srgbClr val="0070C0"/>
                </a:solidFill>
              </a:rPr>
              <a:t>Perçage dans un matériau</a:t>
            </a:r>
            <a:r>
              <a:rPr lang="fr-FR" sz="1984" dirty="0">
                <a:solidFill>
                  <a:srgbClr val="FF0000"/>
                </a:solidFill>
              </a:rPr>
              <a:t> </a:t>
            </a:r>
            <a:r>
              <a:rPr lang="fr-FR" sz="1984" b="1" dirty="0">
                <a:solidFill>
                  <a:srgbClr val="0070C0"/>
                </a:solidFill>
              </a:rPr>
              <a:t>contenant de l’amianté (MCA)</a:t>
            </a:r>
          </a:p>
          <a:p>
            <a:pPr algn="ctr"/>
            <a:endParaRPr lang="fr-FR" sz="2000" b="1" dirty="0">
              <a:solidFill>
                <a:srgbClr val="0070C0"/>
              </a:solidFill>
            </a:endParaRPr>
          </a:p>
          <a:p>
            <a:pPr algn="r"/>
            <a:r>
              <a:rPr lang="fr-FR" sz="1100" i="1" dirty="0"/>
              <a:t>FP FS 046 version 2 -27/11/2024 – travail sur MCA – procédé aspirateur THE</a:t>
            </a:r>
          </a:p>
          <a:p>
            <a:pPr marL="342900" indent="-342900" algn="ctr">
              <a:buFontTx/>
              <a:buChar char="-"/>
            </a:pPr>
            <a:endParaRPr lang="fr-FR" sz="1984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7565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899924"/>
              </p:ext>
            </p:extLst>
          </p:nvPr>
        </p:nvGraphicFramePr>
        <p:xfrm>
          <a:off x="128565" y="1727179"/>
          <a:ext cx="7326335" cy="2730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868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976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724">
                <a:tc>
                  <a:txBody>
                    <a:bodyPr/>
                    <a:lstStyle/>
                    <a:p>
                      <a:r>
                        <a:rPr lang="fr-FR" sz="1100" dirty="0"/>
                        <a:t>Phase de travail</a:t>
                      </a:r>
                    </a:p>
                  </a:txBody>
                  <a:tcPr marL="100796" marR="100796" marT="50398" marB="50398"/>
                </a:tc>
                <a:tc>
                  <a:txBody>
                    <a:bodyPr/>
                    <a:lstStyle/>
                    <a:p>
                      <a:r>
                        <a:rPr lang="fr-FR" sz="1100"/>
                        <a:t>Mesures de prévention</a:t>
                      </a:r>
                      <a:endParaRPr lang="fr-FR" sz="1100" dirty="0"/>
                    </a:p>
                  </a:txBody>
                  <a:tcPr marL="100796" marR="100796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91841">
                <a:tc>
                  <a:txBody>
                    <a:bodyPr/>
                    <a:lstStyle/>
                    <a:p>
                      <a:r>
                        <a:rPr lang="fr-FR" sz="1100" dirty="0"/>
                        <a:t>Perçage dans le mur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11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 </a:t>
                      </a:r>
                      <a:r>
                        <a:rPr lang="fr-FR" sz="1100" b="1" dirty="0">
                          <a:solidFill>
                            <a:srgbClr val="FF0000"/>
                          </a:solidFill>
                          <a:effectLst/>
                          <a:highlight>
                            <a:srgbClr val="FFFF00"/>
                          </a:highlight>
                          <a:latin typeface="+mn-lt"/>
                          <a:ea typeface="Calibri"/>
                          <a:cs typeface="Times New Roman"/>
                        </a:rPr>
                        <a:t>Si le mode « percussion » est nécessaire, il faudra que le trou soit déjà entamé en mode « normal » avant d’enclencher ce mode « percussion »</a:t>
                      </a:r>
                      <a:endParaRPr lang="fr-FR" sz="1100" b="1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  <a:p>
                      <a:endParaRPr lang="fr-FR" sz="1100" dirty="0"/>
                    </a:p>
                  </a:txBody>
                  <a:tcPr marL="100796" marR="100796" marT="50398" marB="50398"/>
                </a:tc>
                <a:tc>
                  <a:txBody>
                    <a:bodyPr/>
                    <a:lstStyle/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Equiper la perceuse du foret à goujure courte 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Humidifier à l’aide du brumisateur (eau + liquide vaisselle à 1%)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Démarrer l’aspirateur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Positionner l’aspi-perche avec l’accessoire d’aspiration à la source sur la surface marquée préalablement au niveau du perçage à effectuer 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Démarrer la perceuse en mode normal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Percer le trou 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kern="1200" noProof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Retirer</a:t>
                      </a: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lentement le forêt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Eteindre la perceuse </a:t>
                      </a:r>
                    </a:p>
                    <a:p>
                      <a:pPr marL="0" marR="0" lvl="0" indent="-1800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Passer l’aspi-perche sur la surface</a:t>
                      </a:r>
                      <a:r>
                        <a:rPr lang="fr-FR" sz="11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percée et à l’entrée de trou </a:t>
                      </a: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afin d’aspirer au maximum</a:t>
                      </a:r>
                    </a:p>
                    <a:p>
                      <a:pPr marL="0" marR="0" lvl="0" indent="-1800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Éteindre</a:t>
                      </a:r>
                      <a:r>
                        <a:rPr lang="fr-FR" sz="11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l’aspirateur</a:t>
                      </a:r>
                      <a:endParaRPr lang="fr-FR" sz="11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Mettre la cheville 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1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Si d’autres trous doivent être réalisés, redémarrer la démarche du point 1 au point 11</a:t>
                      </a:r>
                    </a:p>
                    <a:p>
                      <a:pPr marL="0" marR="0" lvl="0" indent="0" algn="l" defTabSz="1007943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fr-FR" sz="1100" dirty="0"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marL="100796" marR="100796" marT="50398" marB="50398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8" name="ZoneTexte 27">
            <a:extLst>
              <a:ext uri="{FF2B5EF4-FFF2-40B4-BE49-F238E27FC236}">
                <a16:creationId xmlns:a16="http://schemas.microsoft.com/office/drawing/2014/main" id="{245C8BBE-DB02-43C3-B382-2D7AE19E3953}"/>
              </a:ext>
            </a:extLst>
          </p:cNvPr>
          <p:cNvSpPr txBox="1"/>
          <p:nvPr/>
        </p:nvSpPr>
        <p:spPr>
          <a:xfrm>
            <a:off x="2489925" y="4455073"/>
            <a:ext cx="3949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Perçage dans le mur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15FEF37E-3311-442D-B217-D9ECB2803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2973" y="5263252"/>
            <a:ext cx="2636516" cy="1977387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5986826B-D722-47C0-9331-832D3B74B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494076" y="5262160"/>
            <a:ext cx="2627776" cy="1970832"/>
          </a:xfrm>
          <a:prstGeom prst="rect">
            <a:avLst/>
          </a:prstGeom>
        </p:spPr>
      </p:pic>
      <p:sp>
        <p:nvSpPr>
          <p:cNvPr id="18" name="Heptagone 17">
            <a:extLst>
              <a:ext uri="{FF2B5EF4-FFF2-40B4-BE49-F238E27FC236}">
                <a16:creationId xmlns:a16="http://schemas.microsoft.com/office/drawing/2014/main" id="{D6355F33-9607-464A-A189-F8364097AE0A}"/>
              </a:ext>
            </a:extLst>
          </p:cNvPr>
          <p:cNvSpPr/>
          <p:nvPr/>
        </p:nvSpPr>
        <p:spPr>
          <a:xfrm>
            <a:off x="512537" y="4933687"/>
            <a:ext cx="309554" cy="28666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2</a:t>
            </a:r>
          </a:p>
        </p:txBody>
      </p:sp>
      <p:sp>
        <p:nvSpPr>
          <p:cNvPr id="30" name="Heptagone 29">
            <a:extLst>
              <a:ext uri="{FF2B5EF4-FFF2-40B4-BE49-F238E27FC236}">
                <a16:creationId xmlns:a16="http://schemas.microsoft.com/office/drawing/2014/main" id="{38291B78-32DE-4F1C-B3CA-E3C13887B0E5}"/>
              </a:ext>
            </a:extLst>
          </p:cNvPr>
          <p:cNvSpPr/>
          <p:nvPr/>
        </p:nvSpPr>
        <p:spPr>
          <a:xfrm>
            <a:off x="3125726" y="4983752"/>
            <a:ext cx="309554" cy="28666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pic>
        <p:nvPicPr>
          <p:cNvPr id="17" name="Image 16" descr="Une image contenant texte, clé&#10;&#10;Description générée automatiquement">
            <a:extLst>
              <a:ext uri="{FF2B5EF4-FFF2-40B4-BE49-F238E27FC236}">
                <a16:creationId xmlns:a16="http://schemas.microsoft.com/office/drawing/2014/main" id="{E74EF98A-1CBB-499E-9648-0B393C5F07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8407" y="5270902"/>
            <a:ext cx="2627773" cy="1970830"/>
          </a:xfrm>
          <a:prstGeom prst="rect">
            <a:avLst/>
          </a:prstGeom>
        </p:spPr>
      </p:pic>
      <p:sp>
        <p:nvSpPr>
          <p:cNvPr id="29" name="Heptagone 28">
            <a:extLst>
              <a:ext uri="{FF2B5EF4-FFF2-40B4-BE49-F238E27FC236}">
                <a16:creationId xmlns:a16="http://schemas.microsoft.com/office/drawing/2014/main" id="{17B60A26-72AD-4D7B-A975-F404B30B9280}"/>
              </a:ext>
            </a:extLst>
          </p:cNvPr>
          <p:cNvSpPr/>
          <p:nvPr/>
        </p:nvSpPr>
        <p:spPr>
          <a:xfrm>
            <a:off x="5046879" y="4942754"/>
            <a:ext cx="309554" cy="28666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4</a:t>
            </a:r>
          </a:p>
        </p:txBody>
      </p:sp>
      <p:pic>
        <p:nvPicPr>
          <p:cNvPr id="31" name="Image 30">
            <a:extLst>
              <a:ext uri="{FF2B5EF4-FFF2-40B4-BE49-F238E27FC236}">
                <a16:creationId xmlns:a16="http://schemas.microsoft.com/office/drawing/2014/main" id="{3E8AF311-DCD2-41BC-ACB0-82C7B9DFBD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88285" y="8045387"/>
            <a:ext cx="2630445" cy="1972834"/>
          </a:xfrm>
          <a:prstGeom prst="rect">
            <a:avLst/>
          </a:prstGeom>
        </p:spPr>
      </p:pic>
      <p:sp>
        <p:nvSpPr>
          <p:cNvPr id="27" name="Heptagone 26">
            <a:extLst>
              <a:ext uri="{FF2B5EF4-FFF2-40B4-BE49-F238E27FC236}">
                <a16:creationId xmlns:a16="http://schemas.microsoft.com/office/drawing/2014/main" id="{3AE47440-7DC3-4019-8C58-0B20487F3D3C}"/>
              </a:ext>
            </a:extLst>
          </p:cNvPr>
          <p:cNvSpPr/>
          <p:nvPr/>
        </p:nvSpPr>
        <p:spPr>
          <a:xfrm>
            <a:off x="512537" y="7747949"/>
            <a:ext cx="309554" cy="28666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5</a:t>
            </a:r>
          </a:p>
        </p:txBody>
      </p:sp>
      <p:sp>
        <p:nvSpPr>
          <p:cNvPr id="32" name="Heptagone 31">
            <a:extLst>
              <a:ext uri="{FF2B5EF4-FFF2-40B4-BE49-F238E27FC236}">
                <a16:creationId xmlns:a16="http://schemas.microsoft.com/office/drawing/2014/main" id="{D64E20BB-BEA6-4FA1-A5B9-0D889B2EAECF}"/>
              </a:ext>
            </a:extLst>
          </p:cNvPr>
          <p:cNvSpPr/>
          <p:nvPr/>
        </p:nvSpPr>
        <p:spPr>
          <a:xfrm>
            <a:off x="868973" y="7747949"/>
            <a:ext cx="309554" cy="28666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21" name="Heptagone 20">
            <a:extLst>
              <a:ext uri="{FF2B5EF4-FFF2-40B4-BE49-F238E27FC236}">
                <a16:creationId xmlns:a16="http://schemas.microsoft.com/office/drawing/2014/main" id="{ADF52C87-196A-46A4-993E-A015ECC6B3F2}"/>
              </a:ext>
            </a:extLst>
          </p:cNvPr>
          <p:cNvSpPr/>
          <p:nvPr/>
        </p:nvSpPr>
        <p:spPr>
          <a:xfrm>
            <a:off x="2836070" y="7803785"/>
            <a:ext cx="309554" cy="28666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6</a:t>
            </a:r>
          </a:p>
        </p:txBody>
      </p:sp>
      <p:sp>
        <p:nvSpPr>
          <p:cNvPr id="25" name="Heptagone 24">
            <a:extLst>
              <a:ext uri="{FF2B5EF4-FFF2-40B4-BE49-F238E27FC236}">
                <a16:creationId xmlns:a16="http://schemas.microsoft.com/office/drawing/2014/main" id="{6F036031-6A3A-41E6-870D-AE22C3202EFB}"/>
              </a:ext>
            </a:extLst>
          </p:cNvPr>
          <p:cNvSpPr/>
          <p:nvPr/>
        </p:nvSpPr>
        <p:spPr>
          <a:xfrm>
            <a:off x="3166690" y="7803785"/>
            <a:ext cx="309554" cy="28666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  <p:pic>
        <p:nvPicPr>
          <p:cNvPr id="36" name="Image 35" descr="Une image contenant texte&#10;&#10;Description générée automatiquement">
            <a:extLst>
              <a:ext uri="{FF2B5EF4-FFF2-40B4-BE49-F238E27FC236}">
                <a16:creationId xmlns:a16="http://schemas.microsoft.com/office/drawing/2014/main" id="{9FA8E7AC-02F1-4FEB-816E-A00BFB1CF86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716069" y="8072796"/>
            <a:ext cx="2630445" cy="1972834"/>
          </a:xfrm>
          <a:prstGeom prst="rect">
            <a:avLst/>
          </a:prstGeom>
        </p:spPr>
      </p:pic>
      <p:sp>
        <p:nvSpPr>
          <p:cNvPr id="24" name="Heptagone 23">
            <a:extLst>
              <a:ext uri="{FF2B5EF4-FFF2-40B4-BE49-F238E27FC236}">
                <a16:creationId xmlns:a16="http://schemas.microsoft.com/office/drawing/2014/main" id="{1E647EDE-EE84-4CC3-A46A-F06734B0AC66}"/>
              </a:ext>
            </a:extLst>
          </p:cNvPr>
          <p:cNvSpPr/>
          <p:nvPr/>
        </p:nvSpPr>
        <p:spPr>
          <a:xfrm>
            <a:off x="5046879" y="7782967"/>
            <a:ext cx="309554" cy="28666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9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7C559393-16C3-50E7-E483-3647F0F25DE3}"/>
              </a:ext>
            </a:extLst>
          </p:cNvPr>
          <p:cNvGrpSpPr/>
          <p:nvPr/>
        </p:nvGrpSpPr>
        <p:grpSpPr>
          <a:xfrm>
            <a:off x="2820546" y="7743989"/>
            <a:ext cx="1972834" cy="2630445"/>
            <a:chOff x="2820546" y="7743989"/>
            <a:chExt cx="1972834" cy="2630445"/>
          </a:xfrm>
        </p:grpSpPr>
        <p:pic>
          <p:nvPicPr>
            <p:cNvPr id="34" name="Image 33" descr="Une image contenant objets métalliques, clé&#10;&#10;Description générée automatiquement">
              <a:extLst>
                <a:ext uri="{FF2B5EF4-FFF2-40B4-BE49-F238E27FC236}">
                  <a16:creationId xmlns:a16="http://schemas.microsoft.com/office/drawing/2014/main" id="{43BA7BE4-A82B-4718-859E-26CB04F8CA5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2491740" y="8072795"/>
              <a:ext cx="2630445" cy="1972834"/>
            </a:xfrm>
            <a:prstGeom prst="rect">
              <a:avLst/>
            </a:prstGeom>
          </p:spPr>
        </p:pic>
        <p:pic>
          <p:nvPicPr>
            <p:cNvPr id="2" name="Picture 4">
              <a:extLst>
                <a:ext uri="{FF2B5EF4-FFF2-40B4-BE49-F238E27FC236}">
                  <a16:creationId xmlns:a16="http://schemas.microsoft.com/office/drawing/2014/main" id="{C3366A95-7B5D-9648-9BE9-0E62AEDA52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0000" b="90000" l="10000" r="99000">
                          <a14:foregroundMark x1="86125" y1="43625" x2="95750" y2="44250"/>
                          <a14:foregroundMark x1="95750" y1="44250" x2="98375" y2="52375"/>
                          <a14:foregroundMark x1="98375" y1="52375" x2="93000" y2="58125"/>
                          <a14:foregroundMark x1="93000" y1="58125" x2="86750" y2="56500"/>
                          <a14:foregroundMark x1="86750" y1="56500" x2="86750" y2="56375"/>
                          <a14:foregroundMark x1="95750" y1="44875" x2="96125" y2="54750"/>
                          <a14:foregroundMark x1="96125" y1="54750" x2="99000" y2="47375"/>
                          <a14:foregroundMark x1="99000" y1="47375" x2="97875" y2="44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786" t="42914" b="43270"/>
            <a:stretch/>
          </p:blipFill>
          <p:spPr bwMode="auto">
            <a:xfrm rot="20478190">
              <a:off x="3124148" y="9099457"/>
              <a:ext cx="748505" cy="11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BE7905AC-0F37-7839-66CD-34F01469C7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3</a:t>
            </a:fld>
            <a:endParaRPr lang="fr-BE"/>
          </a:p>
        </p:txBody>
      </p:sp>
      <p:sp>
        <p:nvSpPr>
          <p:cNvPr id="7" name="Heptagone 6">
            <a:extLst>
              <a:ext uri="{FF2B5EF4-FFF2-40B4-BE49-F238E27FC236}">
                <a16:creationId xmlns:a16="http://schemas.microsoft.com/office/drawing/2014/main" id="{C8E91B7D-84FB-4D05-A426-5963BFC89D92}"/>
              </a:ext>
            </a:extLst>
          </p:cNvPr>
          <p:cNvSpPr/>
          <p:nvPr/>
        </p:nvSpPr>
        <p:spPr>
          <a:xfrm>
            <a:off x="2793103" y="4983752"/>
            <a:ext cx="309554" cy="28666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3</a:t>
            </a:r>
          </a:p>
        </p:txBody>
      </p:sp>
      <p:sp>
        <p:nvSpPr>
          <p:cNvPr id="8" name="Heptagone 7">
            <a:extLst>
              <a:ext uri="{FF2B5EF4-FFF2-40B4-BE49-F238E27FC236}">
                <a16:creationId xmlns:a16="http://schemas.microsoft.com/office/drawing/2014/main" id="{A928AABB-D54D-ECB5-543C-BCE51A5275D2}"/>
              </a:ext>
            </a:extLst>
          </p:cNvPr>
          <p:cNvSpPr/>
          <p:nvPr/>
        </p:nvSpPr>
        <p:spPr>
          <a:xfrm>
            <a:off x="2885331" y="7794522"/>
            <a:ext cx="309554" cy="286666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7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F1E91C7-B62F-F7FE-C62D-DEAC9C38B389}"/>
              </a:ext>
            </a:extLst>
          </p:cNvPr>
          <p:cNvSpPr/>
          <p:nvPr/>
        </p:nvSpPr>
        <p:spPr>
          <a:xfrm>
            <a:off x="-128567" y="136461"/>
            <a:ext cx="7559675" cy="148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84" b="1" dirty="0">
                <a:solidFill>
                  <a:srgbClr val="0070C0"/>
                </a:solidFill>
              </a:rPr>
              <a:t>Mode Opératoire Aspirateur THE</a:t>
            </a:r>
          </a:p>
          <a:p>
            <a:pPr algn="ctr"/>
            <a:r>
              <a:rPr lang="fr-FR" sz="1984" b="1" dirty="0">
                <a:solidFill>
                  <a:srgbClr val="0070C0"/>
                </a:solidFill>
              </a:rPr>
              <a:t>Perçage dans un matériau</a:t>
            </a:r>
            <a:r>
              <a:rPr lang="fr-FR" sz="1984" dirty="0">
                <a:solidFill>
                  <a:srgbClr val="FF0000"/>
                </a:solidFill>
              </a:rPr>
              <a:t> </a:t>
            </a:r>
            <a:r>
              <a:rPr lang="fr-FR" sz="1984" b="1" dirty="0">
                <a:solidFill>
                  <a:srgbClr val="0070C0"/>
                </a:solidFill>
              </a:rPr>
              <a:t>contenant de l’amianté (MCA)</a:t>
            </a:r>
          </a:p>
          <a:p>
            <a:pPr algn="ctr"/>
            <a:endParaRPr lang="fr-FR" sz="2000" b="1" dirty="0">
              <a:solidFill>
                <a:srgbClr val="0070C0"/>
              </a:solidFill>
            </a:endParaRPr>
          </a:p>
          <a:p>
            <a:pPr algn="r"/>
            <a:r>
              <a:rPr lang="fr-FR" sz="1100" i="1" dirty="0"/>
              <a:t>FP FS 046 version 2 -27/11/2024 – travail sur MCA – procédé aspirateur THE</a:t>
            </a:r>
          </a:p>
          <a:p>
            <a:pPr marL="342900" indent="-342900" algn="ctr">
              <a:buFontTx/>
              <a:buChar char="-"/>
            </a:pPr>
            <a:endParaRPr lang="fr-FR" sz="1984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3087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4115721"/>
              </p:ext>
            </p:extLst>
          </p:nvPr>
        </p:nvGraphicFramePr>
        <p:xfrm>
          <a:off x="128565" y="1727179"/>
          <a:ext cx="7302543" cy="20362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9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56651">
                <a:tc>
                  <a:txBody>
                    <a:bodyPr/>
                    <a:lstStyle/>
                    <a:p>
                      <a:r>
                        <a:rPr lang="fr-FR" sz="1100" dirty="0"/>
                        <a:t>Phase de travail</a:t>
                      </a:r>
                    </a:p>
                  </a:txBody>
                  <a:tcPr marL="100796" marR="100796" marT="50398" marB="50398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Mesures de prévention</a:t>
                      </a:r>
                    </a:p>
                  </a:txBody>
                  <a:tcPr marL="100796" marR="100796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99170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Fin</a:t>
                      </a:r>
                      <a:r>
                        <a:rPr lang="fr-FR" sz="1000" baseline="0" dirty="0"/>
                        <a:t> de chantier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8600" marR="0" lvl="0" indent="-228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Nettoyer le foret avec une lingette</a:t>
                      </a:r>
                      <a:r>
                        <a:rPr lang="fr-FR" sz="10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puis la j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eter dans le sac déchet amiante</a:t>
                      </a:r>
                    </a:p>
                    <a:p>
                      <a:pPr marL="228600" marR="0" lvl="0" indent="-22860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Nettoyer le mandrin et le corps de la perceuse avec une lingette puis la jeter dans le sac déchet amiante </a:t>
                      </a:r>
                    </a:p>
                    <a:p>
                      <a:pPr marL="228600" marR="0" lvl="0" indent="-22860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Nettoyer l’aspi-perche (accessoire d’aspiration à la source) et l’aspirateur « THE » à l’aide de lingettes puis les jeter dans le sac déchet amiante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Déconnecter le flexible de l’aspirateur et le relier de bout en bout avec le bouchon de sécurité</a:t>
                      </a:r>
                    </a:p>
                    <a:p>
                      <a:pPr marL="228600" marR="0" lvl="0" indent="-22860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Remettre les bouchons d’étanchéité obturateurs de l’aspirateur </a:t>
                      </a:r>
                    </a:p>
                    <a:p>
                      <a:pPr marL="228600" indent="-228600">
                        <a:buFont typeface="+mj-lt"/>
                        <a:buAutoNum type="arabicPeriod"/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Emballer l’aspirateur ainsi que le flexible dans un premier sachet amiante fermé en col de cygne puis doubler l’ensachage avec une fermeture également en col de cygne </a:t>
                      </a:r>
                      <a:endParaRPr lang="fr-F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lvl="0" indent="-1800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endParaRPr lang="fr-F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None/>
                        <a:tabLst/>
                        <a:defRPr/>
                      </a:pPr>
                      <a:endParaRPr lang="fr-FR" sz="1000" baseline="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EBC37CD6-C4FF-4A8C-A328-99B17FC32A95}"/>
              </a:ext>
            </a:extLst>
          </p:cNvPr>
          <p:cNvSpPr txBox="1"/>
          <p:nvPr/>
        </p:nvSpPr>
        <p:spPr>
          <a:xfrm>
            <a:off x="2743315" y="3889500"/>
            <a:ext cx="210018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Fin de Chantier 1/2 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649B5043-75EC-9B58-0932-C5242A3B1B56}"/>
              </a:ext>
            </a:extLst>
          </p:cNvPr>
          <p:cNvGrpSpPr/>
          <p:nvPr/>
        </p:nvGrpSpPr>
        <p:grpSpPr>
          <a:xfrm>
            <a:off x="610892" y="4258832"/>
            <a:ext cx="1970831" cy="2627775"/>
            <a:chOff x="77492" y="4258831"/>
            <a:chExt cx="1970831" cy="2627775"/>
          </a:xfrm>
        </p:grpSpPr>
        <p:pic>
          <p:nvPicPr>
            <p:cNvPr id="5" name="Image 4" descr="Une image contenant intérieur, noir&#10;&#10;Description générée automatiquement">
              <a:extLst>
                <a:ext uri="{FF2B5EF4-FFF2-40B4-BE49-F238E27FC236}">
                  <a16:creationId xmlns:a16="http://schemas.microsoft.com/office/drawing/2014/main" id="{F530B7CC-31EE-4EAE-B357-A11C65EB3C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50980" y="4587303"/>
              <a:ext cx="2627775" cy="1970831"/>
            </a:xfrm>
            <a:prstGeom prst="rect">
              <a:avLst/>
            </a:prstGeom>
          </p:spPr>
        </p:pic>
        <p:sp>
          <p:nvSpPr>
            <p:cNvPr id="15" name="Heptagone 14">
              <a:extLst>
                <a:ext uri="{FF2B5EF4-FFF2-40B4-BE49-F238E27FC236}">
                  <a16:creationId xmlns:a16="http://schemas.microsoft.com/office/drawing/2014/main" id="{496F43FF-E0A3-4AAF-B7C0-C62A8B9BA6EB}"/>
                </a:ext>
              </a:extLst>
            </p:cNvPr>
            <p:cNvSpPr/>
            <p:nvPr/>
          </p:nvSpPr>
          <p:spPr>
            <a:xfrm>
              <a:off x="128566" y="4294124"/>
              <a:ext cx="309554" cy="286666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1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EBF5F547-31B9-B0C9-8D83-04847B0D0E3E}"/>
              </a:ext>
            </a:extLst>
          </p:cNvPr>
          <p:cNvGrpSpPr/>
          <p:nvPr/>
        </p:nvGrpSpPr>
        <p:grpSpPr>
          <a:xfrm>
            <a:off x="2807995" y="4258832"/>
            <a:ext cx="1970831" cy="2627775"/>
            <a:chOff x="2274595" y="4258831"/>
            <a:chExt cx="1970831" cy="2627775"/>
          </a:xfrm>
        </p:grpSpPr>
        <p:pic>
          <p:nvPicPr>
            <p:cNvPr id="8" name="Image 7" descr="Une image contenant intérieur, personne, souliers, pieds&#10;&#10;Description générée automatiquement">
              <a:extLst>
                <a:ext uri="{FF2B5EF4-FFF2-40B4-BE49-F238E27FC236}">
                  <a16:creationId xmlns:a16="http://schemas.microsoft.com/office/drawing/2014/main" id="{F53A857F-FC82-4D8B-89F2-608EB4574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946123" y="4587303"/>
              <a:ext cx="2627775" cy="1970831"/>
            </a:xfrm>
            <a:prstGeom prst="rect">
              <a:avLst/>
            </a:prstGeom>
          </p:spPr>
        </p:pic>
        <p:sp>
          <p:nvSpPr>
            <p:cNvPr id="11" name="Heptagone 10">
              <a:extLst>
                <a:ext uri="{FF2B5EF4-FFF2-40B4-BE49-F238E27FC236}">
                  <a16:creationId xmlns:a16="http://schemas.microsoft.com/office/drawing/2014/main" id="{C61DBB7D-B821-4825-9C6E-B3E10B05ACBA}"/>
                </a:ext>
              </a:extLst>
            </p:cNvPr>
            <p:cNvSpPr/>
            <p:nvPr/>
          </p:nvSpPr>
          <p:spPr>
            <a:xfrm>
              <a:off x="2325668" y="4306362"/>
              <a:ext cx="309554" cy="286666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2</a:t>
              </a:r>
            </a:p>
          </p:txBody>
        </p:sp>
      </p:grpSp>
      <p:grpSp>
        <p:nvGrpSpPr>
          <p:cNvPr id="26" name="Groupe 25">
            <a:extLst>
              <a:ext uri="{FF2B5EF4-FFF2-40B4-BE49-F238E27FC236}">
                <a16:creationId xmlns:a16="http://schemas.microsoft.com/office/drawing/2014/main" id="{2659DB84-F964-74F1-827B-42F493FE901C}"/>
              </a:ext>
            </a:extLst>
          </p:cNvPr>
          <p:cNvGrpSpPr/>
          <p:nvPr/>
        </p:nvGrpSpPr>
        <p:grpSpPr>
          <a:xfrm>
            <a:off x="5005098" y="4271069"/>
            <a:ext cx="1970830" cy="2627773"/>
            <a:chOff x="4471698" y="4271068"/>
            <a:chExt cx="1970830" cy="2627773"/>
          </a:xfrm>
        </p:grpSpPr>
        <p:pic>
          <p:nvPicPr>
            <p:cNvPr id="16" name="Image 15" descr="Une image contenant intérieur, personne&#10;&#10;Description générée automatiquement">
              <a:extLst>
                <a:ext uri="{FF2B5EF4-FFF2-40B4-BE49-F238E27FC236}">
                  <a16:creationId xmlns:a16="http://schemas.microsoft.com/office/drawing/2014/main" id="{3D9C1CB5-A5DF-4E31-AE51-966033D3A3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43226" y="4599540"/>
              <a:ext cx="2627773" cy="1970830"/>
            </a:xfrm>
            <a:prstGeom prst="rect">
              <a:avLst/>
            </a:prstGeom>
          </p:spPr>
        </p:pic>
        <p:sp>
          <p:nvSpPr>
            <p:cNvPr id="23" name="Heptagone 22">
              <a:extLst>
                <a:ext uri="{FF2B5EF4-FFF2-40B4-BE49-F238E27FC236}">
                  <a16:creationId xmlns:a16="http://schemas.microsoft.com/office/drawing/2014/main" id="{35511981-6648-451B-BD7C-0E8E74505DB4}"/>
                </a:ext>
              </a:extLst>
            </p:cNvPr>
            <p:cNvSpPr/>
            <p:nvPr/>
          </p:nvSpPr>
          <p:spPr>
            <a:xfrm>
              <a:off x="4522770" y="4306362"/>
              <a:ext cx="309554" cy="286666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3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376D5751-BAF9-48DA-9ED7-7109F5D55396}"/>
              </a:ext>
            </a:extLst>
          </p:cNvPr>
          <p:cNvGrpSpPr/>
          <p:nvPr/>
        </p:nvGrpSpPr>
        <p:grpSpPr>
          <a:xfrm>
            <a:off x="177814" y="7230071"/>
            <a:ext cx="1590026" cy="2627775"/>
            <a:chOff x="396485" y="3943532"/>
            <a:chExt cx="1590026" cy="2627775"/>
          </a:xfrm>
        </p:grpSpPr>
        <p:pic>
          <p:nvPicPr>
            <p:cNvPr id="10" name="Image 9" descr="Une image contenant intérieur, jaune, noir, lumière&#10;&#10;Description générée automatiquement">
              <a:extLst>
                <a:ext uri="{FF2B5EF4-FFF2-40B4-BE49-F238E27FC236}">
                  <a16:creationId xmlns:a16="http://schemas.microsoft.com/office/drawing/2014/main" id="{EE9B4AFB-C997-A8E3-F3FB-06E2DB0842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-122390" y="4462407"/>
              <a:ext cx="2627775" cy="1590026"/>
            </a:xfrm>
            <a:prstGeom prst="rect">
              <a:avLst/>
            </a:prstGeom>
          </p:spPr>
        </p:pic>
        <p:sp>
          <p:nvSpPr>
            <p:cNvPr id="12" name="Heptagone 11">
              <a:extLst>
                <a:ext uri="{FF2B5EF4-FFF2-40B4-BE49-F238E27FC236}">
                  <a16:creationId xmlns:a16="http://schemas.microsoft.com/office/drawing/2014/main" id="{A1EC2116-6A74-7120-A18D-8DF9DDD099B0}"/>
                </a:ext>
              </a:extLst>
            </p:cNvPr>
            <p:cNvSpPr/>
            <p:nvPr/>
          </p:nvSpPr>
          <p:spPr>
            <a:xfrm>
              <a:off x="396485" y="3943532"/>
              <a:ext cx="309554" cy="286666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3EA34449-FC44-E22C-7429-EBB21131EBEF}"/>
              </a:ext>
            </a:extLst>
          </p:cNvPr>
          <p:cNvGrpSpPr/>
          <p:nvPr/>
        </p:nvGrpSpPr>
        <p:grpSpPr>
          <a:xfrm>
            <a:off x="1996750" y="7230072"/>
            <a:ext cx="1735741" cy="2627773"/>
            <a:chOff x="2620590" y="3943535"/>
            <a:chExt cx="1735741" cy="2627773"/>
          </a:xfrm>
        </p:grpSpPr>
        <p:pic>
          <p:nvPicPr>
            <p:cNvPr id="14" name="Image 13" descr="Une image contenant personne, intérieur&#10;&#10;Description générée automatiquement">
              <a:extLst>
                <a:ext uri="{FF2B5EF4-FFF2-40B4-BE49-F238E27FC236}">
                  <a16:creationId xmlns:a16="http://schemas.microsoft.com/office/drawing/2014/main" id="{0A811537-D7D6-889B-86A0-6F1168DB4ED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2174574" y="4389551"/>
              <a:ext cx="2627773" cy="1735741"/>
            </a:xfrm>
            <a:prstGeom prst="rect">
              <a:avLst/>
            </a:prstGeom>
          </p:spPr>
        </p:pic>
        <p:sp>
          <p:nvSpPr>
            <p:cNvPr id="17" name="Heptagone 16">
              <a:extLst>
                <a:ext uri="{FF2B5EF4-FFF2-40B4-BE49-F238E27FC236}">
                  <a16:creationId xmlns:a16="http://schemas.microsoft.com/office/drawing/2014/main" id="{3C258F67-A7F9-42B7-166A-08383EFCBF2B}"/>
                </a:ext>
              </a:extLst>
            </p:cNvPr>
            <p:cNvSpPr/>
            <p:nvPr/>
          </p:nvSpPr>
          <p:spPr>
            <a:xfrm>
              <a:off x="2647592" y="3980750"/>
              <a:ext cx="309554" cy="286666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4</a:t>
              </a:r>
            </a:p>
          </p:txBody>
        </p: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1A915FC6-F95E-9AB9-40CC-DB4DDD4363B3}"/>
              </a:ext>
            </a:extLst>
          </p:cNvPr>
          <p:cNvGrpSpPr/>
          <p:nvPr/>
        </p:nvGrpSpPr>
        <p:grpSpPr>
          <a:xfrm>
            <a:off x="3918764" y="7230071"/>
            <a:ext cx="1517565" cy="2627773"/>
            <a:chOff x="4827586" y="3943533"/>
            <a:chExt cx="1517565" cy="2627773"/>
          </a:xfrm>
        </p:grpSpPr>
        <p:pic>
          <p:nvPicPr>
            <p:cNvPr id="19" name="Image 18" descr="Une image contenant intérieur, noir, fauteuil&#10;&#10;Description générée automatiquement">
              <a:extLst>
                <a:ext uri="{FF2B5EF4-FFF2-40B4-BE49-F238E27FC236}">
                  <a16:creationId xmlns:a16="http://schemas.microsoft.com/office/drawing/2014/main" id="{D0CE70A6-8570-3187-11C1-B59F525FB8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rot="5400000">
              <a:off x="4272482" y="4498637"/>
              <a:ext cx="2627773" cy="1517565"/>
            </a:xfrm>
            <a:prstGeom prst="rect">
              <a:avLst/>
            </a:prstGeom>
          </p:spPr>
        </p:pic>
        <p:sp>
          <p:nvSpPr>
            <p:cNvPr id="20" name="Heptagone 19">
              <a:extLst>
                <a:ext uri="{FF2B5EF4-FFF2-40B4-BE49-F238E27FC236}">
                  <a16:creationId xmlns:a16="http://schemas.microsoft.com/office/drawing/2014/main" id="{244F0259-51E5-3043-A195-278C77160D19}"/>
                </a:ext>
              </a:extLst>
            </p:cNvPr>
            <p:cNvSpPr/>
            <p:nvPr/>
          </p:nvSpPr>
          <p:spPr>
            <a:xfrm>
              <a:off x="4844694" y="3980750"/>
              <a:ext cx="309554" cy="286666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5</a:t>
              </a: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67266DAB-961D-0EFB-FE8C-B0D1009FE6C2}"/>
              </a:ext>
            </a:extLst>
          </p:cNvPr>
          <p:cNvGrpSpPr/>
          <p:nvPr/>
        </p:nvGrpSpPr>
        <p:grpSpPr>
          <a:xfrm>
            <a:off x="5689109" y="7136339"/>
            <a:ext cx="1735740" cy="2815236"/>
            <a:chOff x="5689109" y="7136339"/>
            <a:chExt cx="1735740" cy="2815236"/>
          </a:xfrm>
        </p:grpSpPr>
        <p:pic>
          <p:nvPicPr>
            <p:cNvPr id="21" name="Picture 2" descr="MATERIEL DE DESAMIANTAGE - Ouest Enchère Publiques - Nantes &amp; Rennes">
              <a:extLst>
                <a:ext uri="{FF2B5EF4-FFF2-40B4-BE49-F238E27FC236}">
                  <a16:creationId xmlns:a16="http://schemas.microsoft.com/office/drawing/2014/main" id="{67653683-900D-BDD6-91FF-195A08FD8C1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ackgroundRemoval t="1741" b="95398" l="5286" r="92286">
                          <a14:foregroundMark x1="61143" y1="2488" x2="12857" y2="24254"/>
                          <a14:foregroundMark x1="12857" y1="24254" x2="5286" y2="34204"/>
                          <a14:foregroundMark x1="30286" y1="24502" x2="15857" y2="40174"/>
                          <a14:foregroundMark x1="15857" y1="40174" x2="14000" y2="44403"/>
                          <a14:foregroundMark x1="4857" y1="38806" x2="5714" y2="66667"/>
                          <a14:foregroundMark x1="5714" y1="66667" x2="22286" y2="95025"/>
                          <a14:foregroundMark x1="22286" y1="95025" x2="56000" y2="97512"/>
                          <a14:foregroundMark x1="56000" y1="97512" x2="77143" y2="95771"/>
                          <a14:foregroundMark x1="77143" y1="95771" x2="90429" y2="91294"/>
                          <a14:foregroundMark x1="90429" y1="91294" x2="96000" y2="78234"/>
                          <a14:foregroundMark x1="96000" y1="78234" x2="92571" y2="64552"/>
                          <a14:foregroundMark x1="92571" y1="64552" x2="96000" y2="27363"/>
                          <a14:foregroundMark x1="96000" y1="27363" x2="80857" y2="15796"/>
                          <a14:foregroundMark x1="80857" y1="15796" x2="75857" y2="1368"/>
                          <a14:foregroundMark x1="75857" y1="1368" x2="60000" y2="1741"/>
                          <a14:foregroundMark x1="60000" y1="1741" x2="35571" y2="16791"/>
                          <a14:foregroundMark x1="35571" y1="16791" x2="26429" y2="18657"/>
                          <a14:foregroundMark x1="92429" y1="45274" x2="66143" y2="61567"/>
                          <a14:foregroundMark x1="66143" y1="61567" x2="60143" y2="67786"/>
                          <a14:foregroundMark x1="77429" y1="58955" x2="86429" y2="84577"/>
                          <a14:foregroundMark x1="63286" y1="65299" x2="78714" y2="95398"/>
                          <a14:foregroundMark x1="80000" y1="38433" x2="81286" y2="45522"/>
                          <a14:foregroundMark x1="57857" y1="8085" x2="53429" y2="8955"/>
                          <a14:foregroundMark x1="60714" y1="8706" x2="56571" y2="10821"/>
                          <a14:foregroundMark x1="37571" y1="16667" x2="28286" y2="199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689109" y="7136339"/>
              <a:ext cx="1735740" cy="2815236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glow rad="127000">
                <a:schemeClr val="bg1"/>
              </a:glow>
              <a:outerShdw blurRad="55000" dist="18000" dir="5400000" sx="1000" sy="1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24" name="Heptagone 23">
              <a:extLst>
                <a:ext uri="{FF2B5EF4-FFF2-40B4-BE49-F238E27FC236}">
                  <a16:creationId xmlns:a16="http://schemas.microsoft.com/office/drawing/2014/main" id="{9D6EA63F-1E5B-8073-64C5-4A479E9C4AD7}"/>
                </a:ext>
              </a:extLst>
            </p:cNvPr>
            <p:cNvSpPr/>
            <p:nvPr/>
          </p:nvSpPr>
          <p:spPr>
            <a:xfrm>
              <a:off x="5689109" y="7230071"/>
              <a:ext cx="309554" cy="286666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6</a:t>
              </a:r>
            </a:p>
          </p:txBody>
        </p:sp>
      </p:grpSp>
      <p:sp>
        <p:nvSpPr>
          <p:cNvPr id="34" name="Espace réservé du numéro de diapositive 33">
            <a:extLst>
              <a:ext uri="{FF2B5EF4-FFF2-40B4-BE49-F238E27FC236}">
                <a16:creationId xmlns:a16="http://schemas.microsoft.com/office/drawing/2014/main" id="{6BD429AA-71DD-F462-B9EC-3957320D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4</a:t>
            </a:fld>
            <a:endParaRPr lang="fr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7A2958-AB31-7699-4C34-A00022B30E73}"/>
              </a:ext>
            </a:extLst>
          </p:cNvPr>
          <p:cNvSpPr/>
          <p:nvPr/>
        </p:nvSpPr>
        <p:spPr>
          <a:xfrm>
            <a:off x="-128567" y="136461"/>
            <a:ext cx="7559675" cy="148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84" b="1" dirty="0">
                <a:solidFill>
                  <a:srgbClr val="0070C0"/>
                </a:solidFill>
              </a:rPr>
              <a:t>Mode Opératoire Aspirateur THE</a:t>
            </a:r>
          </a:p>
          <a:p>
            <a:pPr algn="ctr"/>
            <a:r>
              <a:rPr lang="fr-FR" sz="1984" b="1" dirty="0">
                <a:solidFill>
                  <a:srgbClr val="0070C0"/>
                </a:solidFill>
              </a:rPr>
              <a:t>Perçage dans un matériau</a:t>
            </a:r>
            <a:r>
              <a:rPr lang="fr-FR" sz="1984" dirty="0">
                <a:solidFill>
                  <a:srgbClr val="FF0000"/>
                </a:solidFill>
              </a:rPr>
              <a:t> </a:t>
            </a:r>
            <a:r>
              <a:rPr lang="fr-FR" sz="1984" b="1" dirty="0">
                <a:solidFill>
                  <a:srgbClr val="0070C0"/>
                </a:solidFill>
              </a:rPr>
              <a:t>contenant de l’amianté (MCA)</a:t>
            </a:r>
          </a:p>
          <a:p>
            <a:pPr algn="ctr"/>
            <a:endParaRPr lang="fr-FR" sz="2000" b="1" dirty="0">
              <a:solidFill>
                <a:srgbClr val="0070C0"/>
              </a:solidFill>
            </a:endParaRPr>
          </a:p>
          <a:p>
            <a:pPr algn="r"/>
            <a:r>
              <a:rPr lang="fr-FR" sz="1100" i="1" dirty="0"/>
              <a:t>FP FS 046 version 2 -27/11/2024 – travail sur MCA – procédé aspirateur THE</a:t>
            </a:r>
          </a:p>
          <a:p>
            <a:pPr marL="342900" indent="-342900" algn="ctr">
              <a:buFontTx/>
              <a:buChar char="-"/>
            </a:pPr>
            <a:endParaRPr lang="fr-FR" sz="1984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4521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Tableau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6556504"/>
              </p:ext>
            </p:extLst>
          </p:nvPr>
        </p:nvGraphicFramePr>
        <p:xfrm>
          <a:off x="87718" y="1753977"/>
          <a:ext cx="7302543" cy="14266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07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57947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4163">
                <a:tc>
                  <a:txBody>
                    <a:bodyPr/>
                    <a:lstStyle/>
                    <a:p>
                      <a:r>
                        <a:rPr lang="fr-FR" sz="1100" dirty="0"/>
                        <a:t>Phase de travail</a:t>
                      </a:r>
                    </a:p>
                  </a:txBody>
                  <a:tcPr marL="100796" marR="100796" marT="50398" marB="50398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Mesures de prévention</a:t>
                      </a:r>
                    </a:p>
                  </a:txBody>
                  <a:tcPr marL="100796" marR="100796" marT="50398" marB="50398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62117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Fin</a:t>
                      </a:r>
                      <a:r>
                        <a:rPr lang="fr-FR" sz="1000" baseline="0" dirty="0"/>
                        <a:t> de chantier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48600" marR="0" lvl="0" indent="-228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fr-FR" sz="1000" baseline="0" dirty="0"/>
                        <a:t>Retirer les lunettes et passer une lingette dessus puis la jeter dans le sac à déchet amiante </a:t>
                      </a:r>
                      <a:endParaRPr lang="fr-F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48600" marR="0" lvl="0" indent="-228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fr-FR" sz="1000" baseline="0" dirty="0"/>
                        <a:t>Retirer les cartouches FFP3 du demi-masque, les mettre dans le même sac à déchet amiante </a:t>
                      </a:r>
                      <a:endParaRPr lang="fr-F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228600" marR="0" lvl="0" indent="-22860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/>
                        </a:rPr>
                        <a:t>Nettoyer avec une lingette le demi-masque puis la jeter dans le même sac à déchet amiante </a:t>
                      </a:r>
                    </a:p>
                    <a:p>
                      <a:pPr marL="228600" marR="0" lvl="0" indent="-228600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/>
                        </a:rPr>
                        <a:t>Enfin retirer vos gants nitrile et les mettre dans le même sac à déchet amiante et le fermer avec un col de cygne</a:t>
                      </a:r>
                    </a:p>
                    <a:p>
                      <a:pPr marL="48600" marR="0" lvl="0" indent="-228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r>
                        <a:rPr lang="fr-FR" sz="1000" baseline="0" dirty="0"/>
                        <a:t>Mettre le sac déchet amiante dans un second sac et le fermer en col de cygne </a:t>
                      </a:r>
                      <a:endParaRPr lang="fr-FR" sz="1000" dirty="0">
                        <a:solidFill>
                          <a:schemeClr val="accent1"/>
                        </a:solidFill>
                      </a:endParaRPr>
                    </a:p>
                    <a:p>
                      <a:pPr marL="48600" marR="0" lvl="0" indent="-2286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7"/>
                        <a:tabLst/>
                        <a:defRPr/>
                      </a:pPr>
                      <a:endParaRPr lang="fr-F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2" name="ZoneTexte 21">
            <a:extLst>
              <a:ext uri="{FF2B5EF4-FFF2-40B4-BE49-F238E27FC236}">
                <a16:creationId xmlns:a16="http://schemas.microsoft.com/office/drawing/2014/main" id="{EBC37CD6-C4FF-4A8C-A328-99B17FC32A95}"/>
              </a:ext>
            </a:extLst>
          </p:cNvPr>
          <p:cNvSpPr txBox="1"/>
          <p:nvPr/>
        </p:nvSpPr>
        <p:spPr>
          <a:xfrm>
            <a:off x="2783078" y="3534448"/>
            <a:ext cx="1987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/>
              <a:t>Fin de Chantier 2/2 </a:t>
            </a:r>
          </a:p>
        </p:txBody>
      </p:sp>
      <p:pic>
        <p:nvPicPr>
          <p:cNvPr id="44" name="Image 43">
            <a:extLst>
              <a:ext uri="{FF2B5EF4-FFF2-40B4-BE49-F238E27FC236}">
                <a16:creationId xmlns:a16="http://schemas.microsoft.com/office/drawing/2014/main" id="{6CE6884E-2E84-430F-95BD-18F3A9430F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278" y="4145710"/>
            <a:ext cx="1630164" cy="1714280"/>
          </a:xfrm>
          <a:prstGeom prst="rect">
            <a:avLst/>
          </a:prstGeom>
        </p:spPr>
      </p:pic>
      <p:sp>
        <p:nvSpPr>
          <p:cNvPr id="55" name="Heptagone 54">
            <a:extLst>
              <a:ext uri="{FF2B5EF4-FFF2-40B4-BE49-F238E27FC236}">
                <a16:creationId xmlns:a16="http://schemas.microsoft.com/office/drawing/2014/main" id="{A6CA1C97-8B01-4272-9C5E-7A18E7CA44B8}"/>
              </a:ext>
            </a:extLst>
          </p:cNvPr>
          <p:cNvSpPr/>
          <p:nvPr/>
        </p:nvSpPr>
        <p:spPr>
          <a:xfrm>
            <a:off x="4213278" y="3951271"/>
            <a:ext cx="394799" cy="312597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9</a:t>
            </a: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A9B761A6-9135-69EE-FFB8-007002038D60}"/>
              </a:ext>
            </a:extLst>
          </p:cNvPr>
          <p:cNvGrpSpPr/>
          <p:nvPr/>
        </p:nvGrpSpPr>
        <p:grpSpPr>
          <a:xfrm>
            <a:off x="1896012" y="3905238"/>
            <a:ext cx="1970831" cy="2627774"/>
            <a:chOff x="2620589" y="6701311"/>
            <a:chExt cx="1970831" cy="2627774"/>
          </a:xfrm>
        </p:grpSpPr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A0EA8A8E-DEC0-439F-866A-7FF4D4CBED88}"/>
                </a:ext>
              </a:extLst>
            </p:cNvPr>
            <p:cNvGrpSpPr/>
            <p:nvPr/>
          </p:nvGrpSpPr>
          <p:grpSpPr>
            <a:xfrm>
              <a:off x="2620589" y="6701311"/>
              <a:ext cx="1970831" cy="2627774"/>
              <a:chOff x="1409699" y="4787900"/>
              <a:chExt cx="2141537" cy="2855383"/>
            </a:xfrm>
          </p:grpSpPr>
          <p:pic>
            <p:nvPicPr>
              <p:cNvPr id="50" name="Image 49" descr="Une image contenant personne, intérieur, pieds&#10;&#10;Description générée automatiquement">
                <a:extLst>
                  <a:ext uri="{FF2B5EF4-FFF2-40B4-BE49-F238E27FC236}">
                    <a16:creationId xmlns:a16="http://schemas.microsoft.com/office/drawing/2014/main" id="{808DCCB3-2880-4790-9110-F6EF5A9A7A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1052776" y="5144823"/>
                <a:ext cx="2855383" cy="2141537"/>
              </a:xfrm>
              <a:prstGeom prst="rect">
                <a:avLst/>
              </a:prstGeom>
            </p:spPr>
          </p:pic>
          <p:pic>
            <p:nvPicPr>
              <p:cNvPr id="51" name="Picture 2" descr="Filtre P3 pour moteur à ventilation assistée CleanAIR Amiante">
                <a:extLst>
                  <a:ext uri="{FF2B5EF4-FFF2-40B4-BE49-F238E27FC236}">
                    <a16:creationId xmlns:a16="http://schemas.microsoft.com/office/drawing/2014/main" id="{41D5EC46-1D40-4EFC-918A-6A5506F0B2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9487" y="5006739"/>
                <a:ext cx="441749" cy="44174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2" name="Flèche : courbe vers la droite 51">
                <a:extLst>
                  <a:ext uri="{FF2B5EF4-FFF2-40B4-BE49-F238E27FC236}">
                    <a16:creationId xmlns:a16="http://schemas.microsoft.com/office/drawing/2014/main" id="{FEFB2519-A97B-4105-BE19-D25A3013BED8}"/>
                  </a:ext>
                </a:extLst>
              </p:cNvPr>
              <p:cNvSpPr/>
              <p:nvPr/>
            </p:nvSpPr>
            <p:spPr>
              <a:xfrm rot="1832687">
                <a:off x="2589489" y="5195638"/>
                <a:ext cx="314887" cy="893167"/>
              </a:xfrm>
              <a:prstGeom prst="curvedRightArrow">
                <a:avLst>
                  <a:gd name="adj1" fmla="val 25000"/>
                  <a:gd name="adj2" fmla="val 50000"/>
                  <a:gd name="adj3" fmla="val 51247"/>
                </a:avLst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" name="Heptagone 7">
              <a:extLst>
                <a:ext uri="{FF2B5EF4-FFF2-40B4-BE49-F238E27FC236}">
                  <a16:creationId xmlns:a16="http://schemas.microsoft.com/office/drawing/2014/main" id="{46BFCEEB-30A3-248B-DE86-D939FA011E5B}"/>
                </a:ext>
              </a:extLst>
            </p:cNvPr>
            <p:cNvSpPr/>
            <p:nvPr/>
          </p:nvSpPr>
          <p:spPr>
            <a:xfrm>
              <a:off x="2636732" y="6723391"/>
              <a:ext cx="432866" cy="35863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8</a:t>
              </a:r>
            </a:p>
          </p:txBody>
        </p:sp>
      </p:grpSp>
      <p:sp>
        <p:nvSpPr>
          <p:cNvPr id="12" name="Flèche : courbe vers la droite 11">
            <a:extLst>
              <a:ext uri="{FF2B5EF4-FFF2-40B4-BE49-F238E27FC236}">
                <a16:creationId xmlns:a16="http://schemas.microsoft.com/office/drawing/2014/main" id="{57AE48F8-D4E5-6948-870E-4FD2790B2522}"/>
              </a:ext>
            </a:extLst>
          </p:cNvPr>
          <p:cNvSpPr/>
          <p:nvPr/>
        </p:nvSpPr>
        <p:spPr>
          <a:xfrm rot="7049293">
            <a:off x="5378754" y="4675481"/>
            <a:ext cx="359917" cy="887139"/>
          </a:xfrm>
          <a:prstGeom prst="curvedRightArrow">
            <a:avLst>
              <a:gd name="adj1" fmla="val 25000"/>
              <a:gd name="adj2" fmla="val 50000"/>
              <a:gd name="adj3" fmla="val 51247"/>
            </a:avLst>
          </a:prstGeom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chemeClr val="tx1"/>
              </a:solidFill>
            </a:endParaRPr>
          </a:p>
        </p:txBody>
      </p:sp>
      <p:pic>
        <p:nvPicPr>
          <p:cNvPr id="18" name="Picture 3">
            <a:extLst>
              <a:ext uri="{FF2B5EF4-FFF2-40B4-BE49-F238E27FC236}">
                <a16:creationId xmlns:a16="http://schemas.microsoft.com/office/drawing/2014/main" id="{2A90868D-13E3-0DA3-3D8B-7E04F3C156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900" y="7675356"/>
            <a:ext cx="3266634" cy="7948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Heptagone 15">
            <a:extLst>
              <a:ext uri="{FF2B5EF4-FFF2-40B4-BE49-F238E27FC236}">
                <a16:creationId xmlns:a16="http://schemas.microsoft.com/office/drawing/2014/main" id="{771C611B-3093-F5E4-151F-1F5A5CB4B4E9}"/>
              </a:ext>
            </a:extLst>
          </p:cNvPr>
          <p:cNvSpPr/>
          <p:nvPr/>
        </p:nvSpPr>
        <p:spPr>
          <a:xfrm>
            <a:off x="307198" y="7464136"/>
            <a:ext cx="487384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10</a:t>
            </a:r>
          </a:p>
        </p:txBody>
      </p: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5722EB5C-CDE0-6554-C0E8-00A8C899BE5D}"/>
              </a:ext>
            </a:extLst>
          </p:cNvPr>
          <p:cNvGrpSpPr/>
          <p:nvPr/>
        </p:nvGrpSpPr>
        <p:grpSpPr>
          <a:xfrm>
            <a:off x="4213278" y="7141589"/>
            <a:ext cx="1970830" cy="2627773"/>
            <a:chOff x="-2230760" y="7177469"/>
            <a:chExt cx="1970830" cy="2627773"/>
          </a:xfrm>
        </p:grpSpPr>
        <p:pic>
          <p:nvPicPr>
            <p:cNvPr id="31" name="Image 30" descr="Une image contenant intérieur&#10;&#10;Description générée automatiquement">
              <a:extLst>
                <a:ext uri="{FF2B5EF4-FFF2-40B4-BE49-F238E27FC236}">
                  <a16:creationId xmlns:a16="http://schemas.microsoft.com/office/drawing/2014/main" id="{D14DE683-3E00-44FA-8243-CEEC847E52E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2559232" y="7505941"/>
              <a:ext cx="2627773" cy="1970830"/>
            </a:xfrm>
            <a:prstGeom prst="rect">
              <a:avLst/>
            </a:prstGeom>
          </p:spPr>
        </p:pic>
        <p:sp>
          <p:nvSpPr>
            <p:cNvPr id="28" name="Heptagone 27">
              <a:extLst>
                <a:ext uri="{FF2B5EF4-FFF2-40B4-BE49-F238E27FC236}">
                  <a16:creationId xmlns:a16="http://schemas.microsoft.com/office/drawing/2014/main" id="{749314C5-C4B4-4399-AFCA-09575E34B2EF}"/>
                </a:ext>
              </a:extLst>
            </p:cNvPr>
            <p:cNvSpPr/>
            <p:nvPr/>
          </p:nvSpPr>
          <p:spPr>
            <a:xfrm>
              <a:off x="-2230760" y="7177470"/>
              <a:ext cx="465460" cy="398080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400" dirty="0"/>
                <a:t>11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2485872C-1B41-445D-06BE-DCA22B6071BE}"/>
              </a:ext>
            </a:extLst>
          </p:cNvPr>
          <p:cNvGrpSpPr/>
          <p:nvPr/>
        </p:nvGrpSpPr>
        <p:grpSpPr>
          <a:xfrm>
            <a:off x="60303" y="3906692"/>
            <a:ext cx="1737359" cy="2624865"/>
            <a:chOff x="315788" y="8457408"/>
            <a:chExt cx="1307516" cy="1743355"/>
          </a:xfrm>
        </p:grpSpPr>
        <p:pic>
          <p:nvPicPr>
            <p:cNvPr id="54" name="Image 53" descr="Une image contenant intérieur, mur&#10;&#10;Description générée automatiquement">
              <a:extLst>
                <a:ext uri="{FF2B5EF4-FFF2-40B4-BE49-F238E27FC236}">
                  <a16:creationId xmlns:a16="http://schemas.microsoft.com/office/drawing/2014/main" id="{19CC8C33-2928-46B6-9324-011C1FE02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97868" y="8675328"/>
              <a:ext cx="1743355" cy="1307516"/>
            </a:xfrm>
            <a:prstGeom prst="rect">
              <a:avLst/>
            </a:prstGeom>
          </p:spPr>
        </p:pic>
        <p:sp>
          <p:nvSpPr>
            <p:cNvPr id="21" name="Heptagone 20">
              <a:extLst>
                <a:ext uri="{FF2B5EF4-FFF2-40B4-BE49-F238E27FC236}">
                  <a16:creationId xmlns:a16="http://schemas.microsoft.com/office/drawing/2014/main" id="{A7DB5A1C-621B-F47E-96CC-4095DA8330FB}"/>
                </a:ext>
              </a:extLst>
            </p:cNvPr>
            <p:cNvSpPr/>
            <p:nvPr/>
          </p:nvSpPr>
          <p:spPr>
            <a:xfrm>
              <a:off x="336420" y="8471291"/>
              <a:ext cx="253007" cy="214802"/>
            </a:xfrm>
            <a:prstGeom prst="hept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dirty="0"/>
                <a:t>7</a:t>
              </a:r>
            </a:p>
          </p:txBody>
        </p:sp>
      </p:grpSp>
      <p:sp>
        <p:nvSpPr>
          <p:cNvPr id="33" name="Rectangle 32">
            <a:extLst>
              <a:ext uri="{FF2B5EF4-FFF2-40B4-BE49-F238E27FC236}">
                <a16:creationId xmlns:a16="http://schemas.microsoft.com/office/drawing/2014/main" id="{D28A34D4-CC85-EFE4-EA42-A382C54B1507}"/>
              </a:ext>
            </a:extLst>
          </p:cNvPr>
          <p:cNvSpPr/>
          <p:nvPr/>
        </p:nvSpPr>
        <p:spPr>
          <a:xfrm>
            <a:off x="4180795" y="3903780"/>
            <a:ext cx="2418385" cy="2725364"/>
          </a:xfrm>
          <a:prstGeom prst="rect">
            <a:avLst/>
          </a:prstGeom>
          <a:noFill/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ABC2F2AA-6E81-3E9C-71D7-E94DE102F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1500" y="5168289"/>
            <a:ext cx="772967" cy="1292502"/>
          </a:xfrm>
          <a:prstGeom prst="rect">
            <a:avLst/>
          </a:prstGeom>
        </p:spPr>
      </p:pic>
      <p:sp>
        <p:nvSpPr>
          <p:cNvPr id="38" name="Espace réservé du numéro de diapositive 37">
            <a:extLst>
              <a:ext uri="{FF2B5EF4-FFF2-40B4-BE49-F238E27FC236}">
                <a16:creationId xmlns:a16="http://schemas.microsoft.com/office/drawing/2014/main" id="{2F6EFB4D-9DBA-0982-55B2-BCF0DFFFD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5</a:t>
            </a:fld>
            <a:endParaRPr lang="fr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7063E13-FCFC-D103-BEE7-567DACA94A36}"/>
              </a:ext>
            </a:extLst>
          </p:cNvPr>
          <p:cNvSpPr/>
          <p:nvPr/>
        </p:nvSpPr>
        <p:spPr>
          <a:xfrm>
            <a:off x="-128567" y="136461"/>
            <a:ext cx="7559675" cy="148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84" b="1" dirty="0">
                <a:solidFill>
                  <a:srgbClr val="0070C0"/>
                </a:solidFill>
              </a:rPr>
              <a:t>Mode Opératoire Aspirateur THE</a:t>
            </a:r>
          </a:p>
          <a:p>
            <a:pPr algn="ctr"/>
            <a:r>
              <a:rPr lang="fr-FR" sz="1984" b="1" dirty="0">
                <a:solidFill>
                  <a:srgbClr val="0070C0"/>
                </a:solidFill>
              </a:rPr>
              <a:t>Perçage dans un matériau</a:t>
            </a:r>
            <a:r>
              <a:rPr lang="fr-FR" sz="1984" dirty="0">
                <a:solidFill>
                  <a:srgbClr val="FF0000"/>
                </a:solidFill>
              </a:rPr>
              <a:t> </a:t>
            </a:r>
            <a:r>
              <a:rPr lang="fr-FR" sz="1984" b="1" dirty="0">
                <a:solidFill>
                  <a:srgbClr val="0070C0"/>
                </a:solidFill>
              </a:rPr>
              <a:t>contenant de l’amianté (MCA)</a:t>
            </a:r>
          </a:p>
          <a:p>
            <a:pPr algn="ctr"/>
            <a:endParaRPr lang="fr-FR" sz="2000" b="1" dirty="0">
              <a:solidFill>
                <a:srgbClr val="0070C0"/>
              </a:solidFill>
            </a:endParaRPr>
          </a:p>
          <a:p>
            <a:pPr algn="r"/>
            <a:r>
              <a:rPr lang="fr-FR" sz="1100" i="1" dirty="0"/>
              <a:t>FP FS 046 version 2 -27/11/2024 – travail sur MCA – procédé aspirateur THE</a:t>
            </a:r>
          </a:p>
          <a:p>
            <a:pPr marL="342900" indent="-342900" algn="ctr">
              <a:buFontTx/>
              <a:buChar char="-"/>
            </a:pPr>
            <a:endParaRPr lang="fr-FR" sz="1984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17129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4B2EB4AC-C557-45B9-8AAC-2DC475CD5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349104"/>
              </p:ext>
            </p:extLst>
          </p:nvPr>
        </p:nvGraphicFramePr>
        <p:xfrm>
          <a:off x="437722" y="1742012"/>
          <a:ext cx="654119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64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144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fr-FR" sz="1000" dirty="0"/>
                        <a:t>Phase de travail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Quand </a:t>
                      </a:r>
                      <a:r>
                        <a:rPr lang="fr-FR" sz="1600" dirty="0"/>
                        <a:t>remplacer </a:t>
                      </a:r>
                      <a:r>
                        <a:rPr lang="fr-FR" sz="1000" dirty="0"/>
                        <a:t>le filtre de l’Aspirateur Filtre THE  - Amiante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Remplacement du filtre THE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176213" lvl="0" indent="-176213" algn="just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000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Lorsque la lumière orange située sur le dessus de la poignée est allumée, cela indique que le filtre est plein et doit être remplacé. </a:t>
                      </a:r>
                    </a:p>
                    <a:p>
                      <a:pPr marL="176213" marR="0" lvl="0" indent="-176213" algn="just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000" baseline="0" dirty="0">
                          <a:effectLst/>
                          <a:latin typeface="+mn-lt"/>
                          <a:ea typeface="Calibri"/>
                          <a:cs typeface="Times New Roman"/>
                        </a:rPr>
                        <a:t>Porter tous les « EPI Standards amiante» 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Sortir l’aspirateur et son flexible de son double ensachage Amiante.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000" dirty="0"/>
                        <a:t>Sceller le tuyau contaminé à l’aide de la bonde rouge fournie</a:t>
                      </a:r>
                      <a:endParaRPr lang="fr-F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Ouvrir les crochets de fermeture de chaque coté de la cuve 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Retirer le moteur par la poignée </a:t>
                      </a:r>
                    </a:p>
                    <a:p>
                      <a:pPr marL="179388" lvl="0" indent="-179388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000" dirty="0"/>
                        <a:t>Retirer l’unité filtrante scellée de classe H de la cuve (s ’assurer que le bouchon étanche est bien fermé). </a:t>
                      </a:r>
                    </a:p>
                    <a:p>
                      <a:pPr marL="179388" lvl="0" indent="-179388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000" dirty="0"/>
                        <a:t>Placez l’ensemble tuyau + unité filtrante à l’intérieur d’un sac à déchet amiante et sceller ce dernier par un col de cygne</a:t>
                      </a:r>
                    </a:p>
                    <a:p>
                      <a:pPr marL="173038" marR="0" lvl="0" indent="-173038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9"/>
                        <a:tabLst>
                          <a:tab pos="358775" algn="l"/>
                        </a:tabLst>
                        <a:defRPr/>
                      </a:pPr>
                      <a:r>
                        <a:rPr lang="fr-FR" sz="1000" baseline="0" dirty="0"/>
                        <a:t>Retirer les lunettes et passer une lingette dessus puis la jeter dans un sac à déchet amiante </a:t>
                      </a:r>
                      <a:endParaRPr lang="fr-F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173038" marR="0" lvl="0" indent="-173038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9"/>
                        <a:tabLst>
                          <a:tab pos="358775" algn="l"/>
                        </a:tabLst>
                        <a:defRPr/>
                      </a:pPr>
                      <a:r>
                        <a:rPr lang="fr-FR" sz="1000" baseline="0" dirty="0"/>
                        <a:t>Retirer les cartouches FFP3 du demi-masque, les mettre dans le même sac à déchet amiante </a:t>
                      </a:r>
                      <a:endParaRPr lang="fr-F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173038" marR="0" lvl="0" indent="-173038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9"/>
                        <a:tabLst>
                          <a:tab pos="358775" algn="l"/>
                        </a:tabLst>
                        <a:defRPr/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/>
                        </a:rPr>
                        <a:t>Nettoyer avec une lingette le demi-masque puis la jeter dans le même sac à déchet amiante </a:t>
                      </a:r>
                    </a:p>
                    <a:p>
                      <a:pPr marL="173038" marR="0" lvl="0" indent="-173038" algn="l" defTabSz="1007943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9"/>
                        <a:tabLst>
                          <a:tab pos="358775" algn="l"/>
                        </a:tabLst>
                        <a:defRPr/>
                      </a:pPr>
                      <a:r>
                        <a:rPr lang="fr-FR" sz="100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cs typeface="Times New Roman"/>
                        </a:rPr>
                        <a:t>Enfin retirer vos gants nitrile et les mettre dans le même sac à déchet amiante et le fermer avec un col de cygne</a:t>
                      </a:r>
                    </a:p>
                    <a:p>
                      <a:pPr marL="173038" marR="0" lvl="0" indent="-173038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 startAt="9"/>
                        <a:tabLst>
                          <a:tab pos="358775" algn="l"/>
                        </a:tabLst>
                        <a:defRPr/>
                      </a:pPr>
                      <a:r>
                        <a:rPr lang="fr-FR" sz="1000" baseline="0" dirty="0"/>
                        <a:t>Mettre le sac déchet amiante dans un second sac et le fermer en col de cygne </a:t>
                      </a:r>
                      <a:endParaRPr lang="fr-FR" sz="1000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31" name="Rectangle 30">
            <a:extLst>
              <a:ext uri="{FF2B5EF4-FFF2-40B4-BE49-F238E27FC236}">
                <a16:creationId xmlns:a16="http://schemas.microsoft.com/office/drawing/2014/main" id="{19BC3F9B-5C1B-4D85-8980-68F8CF35E71B}"/>
              </a:ext>
            </a:extLst>
          </p:cNvPr>
          <p:cNvSpPr/>
          <p:nvPr/>
        </p:nvSpPr>
        <p:spPr>
          <a:xfrm>
            <a:off x="450191" y="726842"/>
            <a:ext cx="6541190" cy="385641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b="1" dirty="0">
                <a:cs typeface="Arial" pitchFamily="34" charset="0"/>
              </a:rPr>
              <a:t>Procédure  pour le remplacement du Filtre de l’aspirateur THE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41484B-63EB-B18A-AE06-734031CB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746450" y="9834632"/>
            <a:ext cx="1763924" cy="555801"/>
          </a:xfrm>
        </p:spPr>
        <p:txBody>
          <a:bodyPr/>
          <a:lstStyle/>
          <a:p>
            <a:fld id="{CF4668DC-857F-487D-BFFA-8C0CA5037977}" type="slidenum">
              <a:rPr lang="fr-BE" smtClean="0"/>
              <a:t>6</a:t>
            </a:fld>
            <a:endParaRPr lang="fr-BE"/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08123BF3-6494-C31F-70BA-90860E4F76B3}"/>
              </a:ext>
            </a:extLst>
          </p:cNvPr>
          <p:cNvGrpSpPr/>
          <p:nvPr/>
        </p:nvGrpSpPr>
        <p:grpSpPr>
          <a:xfrm>
            <a:off x="2312166" y="4754782"/>
            <a:ext cx="1391939" cy="1831280"/>
            <a:chOff x="2406057" y="4055365"/>
            <a:chExt cx="2445566" cy="2975787"/>
          </a:xfrm>
        </p:grpSpPr>
        <p:pic>
          <p:nvPicPr>
            <p:cNvPr id="15" name="Picture 4">
              <a:extLst>
                <a:ext uri="{FF2B5EF4-FFF2-40B4-BE49-F238E27FC236}">
                  <a16:creationId xmlns:a16="http://schemas.microsoft.com/office/drawing/2014/main" id="{B1D4B818-98B7-2222-C449-3378F504EA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38990" y="4506355"/>
              <a:ext cx="790575" cy="7905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12F1BFE-4910-52CB-E27F-E3915F94D2F5}"/>
                </a:ext>
              </a:extLst>
            </p:cNvPr>
            <p:cNvGrpSpPr/>
            <p:nvPr/>
          </p:nvGrpSpPr>
          <p:grpSpPr>
            <a:xfrm>
              <a:off x="2406057" y="4055365"/>
              <a:ext cx="2445566" cy="2975787"/>
              <a:chOff x="2516206" y="4055365"/>
              <a:chExt cx="2445566" cy="2975787"/>
            </a:xfrm>
          </p:grpSpPr>
          <p:pic>
            <p:nvPicPr>
              <p:cNvPr id="18" name="Image 17">
                <a:extLst>
                  <a:ext uri="{FF2B5EF4-FFF2-40B4-BE49-F238E27FC236}">
                    <a16:creationId xmlns:a16="http://schemas.microsoft.com/office/drawing/2014/main" id="{66DAF742-1116-CDB5-BEFC-A2E0E6BFF34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855" b="98291" l="4478" r="100000">
                            <a14:foregroundMark x1="94030" y1="21368" x2="94030" y2="21368"/>
                            <a14:foregroundMark x1="88806" y1="67521" x2="99254" y2="67521"/>
                            <a14:foregroundMark x1="88806" y1="68376" x2="87313" y2="68376"/>
                            <a14:foregroundMark x1="91045" y1="97436" x2="10448" y2="82051"/>
                            <a14:foregroundMark x1="12687" y1="92308" x2="8955" y2="44444"/>
                            <a14:foregroundMark x1="8955" y1="44444" x2="38806" y2="11111"/>
                            <a14:foregroundMark x1="38806" y1="11111" x2="50746" y2="11111"/>
                            <a14:foregroundMark x1="5970" y1="15385" x2="71642" y2="2564"/>
                            <a14:foregroundMark x1="71642" y1="2564" x2="99254" y2="5128"/>
                            <a14:backgroundMark x1="99254" y1="84615" x2="99254" y2="84615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3605965" y="5590523"/>
                <a:ext cx="1212342" cy="1024881"/>
              </a:xfrm>
              <a:prstGeom prst="rect">
                <a:avLst/>
              </a:prstGeom>
            </p:spPr>
          </p:pic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DE1BB0F2-D7B2-7247-E819-EA6069E38CD6}"/>
                  </a:ext>
                </a:extLst>
              </p:cNvPr>
              <p:cNvSpPr/>
              <p:nvPr/>
            </p:nvSpPr>
            <p:spPr>
              <a:xfrm>
                <a:off x="2516206" y="4055365"/>
                <a:ext cx="2445566" cy="2975787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F88F1485-9A09-0CD7-5216-56933C42704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2529" y="4533183"/>
              <a:ext cx="876300" cy="2181225"/>
            </a:xfrm>
            <a:prstGeom prst="rect">
              <a:avLst/>
            </a:prstGeom>
          </p:spPr>
        </p:pic>
      </p:grpSp>
      <p:pic>
        <p:nvPicPr>
          <p:cNvPr id="29" name="Picture 2" descr="MATERIEL DE DESAMIANTAGE - Ouest Enchère Publiques - Nantes &amp; Rennes">
            <a:extLst>
              <a:ext uri="{FF2B5EF4-FFF2-40B4-BE49-F238E27FC236}">
                <a16:creationId xmlns:a16="http://schemas.microsoft.com/office/drawing/2014/main" id="{A2CB298C-8F2F-30EF-DC34-9F6E590262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741" b="95398" l="5286" r="92286">
                        <a14:foregroundMark x1="61143" y1="2488" x2="12857" y2="24254"/>
                        <a14:foregroundMark x1="12857" y1="24254" x2="5286" y2="34204"/>
                        <a14:foregroundMark x1="30286" y1="24502" x2="15857" y2="40174"/>
                        <a14:foregroundMark x1="15857" y1="40174" x2="14000" y2="44403"/>
                        <a14:foregroundMark x1="4857" y1="38806" x2="5714" y2="66667"/>
                        <a14:foregroundMark x1="5714" y1="66667" x2="22286" y2="95025"/>
                        <a14:foregroundMark x1="22286" y1="95025" x2="56000" y2="97512"/>
                        <a14:foregroundMark x1="56000" y1="97512" x2="77143" y2="95771"/>
                        <a14:foregroundMark x1="77143" y1="95771" x2="90429" y2="91294"/>
                        <a14:foregroundMark x1="90429" y1="91294" x2="96000" y2="78234"/>
                        <a14:foregroundMark x1="96000" y1="78234" x2="92571" y2="64552"/>
                        <a14:foregroundMark x1="92571" y1="64552" x2="96000" y2="27363"/>
                        <a14:foregroundMark x1="96000" y1="27363" x2="80857" y2="15796"/>
                        <a14:foregroundMark x1="80857" y1="15796" x2="75857" y2="1368"/>
                        <a14:foregroundMark x1="75857" y1="1368" x2="60000" y2="1741"/>
                        <a14:foregroundMark x1="60000" y1="1741" x2="35571" y2="16791"/>
                        <a14:foregroundMark x1="35571" y1="16791" x2="26429" y2="18657"/>
                        <a14:foregroundMark x1="92429" y1="45274" x2="66143" y2="61567"/>
                        <a14:foregroundMark x1="66143" y1="61567" x2="60143" y2="67786"/>
                        <a14:foregroundMark x1="77429" y1="58955" x2="86429" y2="84577"/>
                        <a14:foregroundMark x1="63286" y1="65299" x2="78714" y2="95398"/>
                        <a14:foregroundMark x1="80000" y1="38433" x2="81286" y2="45522"/>
                        <a14:foregroundMark x1="57857" y1="8085" x2="53429" y2="8955"/>
                        <a14:foregroundMark x1="60714" y1="8706" x2="56571" y2="10821"/>
                        <a14:foregroundMark x1="37571" y1="16667" x2="28286" y2="199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792892" y="4739729"/>
            <a:ext cx="1391939" cy="1846334"/>
          </a:xfrm>
          <a:prstGeom prst="rect">
            <a:avLst/>
          </a:prstGeom>
          <a:solidFill>
            <a:srgbClr val="FFFFFF">
              <a:shade val="85000"/>
            </a:srgbClr>
          </a:solidFill>
          <a:ln w="25400" cap="sq">
            <a:solidFill>
              <a:schemeClr val="tx1"/>
            </a:solidFill>
            <a:miter lim="800000"/>
          </a:ln>
          <a:effectLst>
            <a:glow rad="127000">
              <a:schemeClr val="bg1"/>
            </a:glow>
            <a:outerShdw blurRad="55000" dist="18000" dir="5400000" sx="1000" sy="1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45" name="Groupe 44">
            <a:extLst>
              <a:ext uri="{FF2B5EF4-FFF2-40B4-BE49-F238E27FC236}">
                <a16:creationId xmlns:a16="http://schemas.microsoft.com/office/drawing/2014/main" id="{673F270E-5737-D0C0-C02C-549264B7E8D3}"/>
              </a:ext>
            </a:extLst>
          </p:cNvPr>
          <p:cNvGrpSpPr/>
          <p:nvPr/>
        </p:nvGrpSpPr>
        <p:grpSpPr>
          <a:xfrm>
            <a:off x="5334366" y="4728508"/>
            <a:ext cx="1783323" cy="1846334"/>
            <a:chOff x="4955458" y="6610142"/>
            <a:chExt cx="2138516" cy="2415447"/>
          </a:xfrm>
        </p:grpSpPr>
        <p:grpSp>
          <p:nvGrpSpPr>
            <p:cNvPr id="32" name="Groupe 31">
              <a:extLst>
                <a:ext uri="{FF2B5EF4-FFF2-40B4-BE49-F238E27FC236}">
                  <a16:creationId xmlns:a16="http://schemas.microsoft.com/office/drawing/2014/main" id="{E7028C42-0A8E-BF6E-0310-4035C391D3A1}"/>
                </a:ext>
              </a:extLst>
            </p:cNvPr>
            <p:cNvGrpSpPr/>
            <p:nvPr/>
          </p:nvGrpSpPr>
          <p:grpSpPr>
            <a:xfrm>
              <a:off x="5046760" y="6736990"/>
              <a:ext cx="1888108" cy="2113104"/>
              <a:chOff x="1424416" y="7172031"/>
              <a:chExt cx="1742630" cy="1376676"/>
            </a:xfrm>
          </p:grpSpPr>
          <p:pic>
            <p:nvPicPr>
              <p:cNvPr id="38" name="Image 37">
                <a:extLst>
                  <a:ext uri="{FF2B5EF4-FFF2-40B4-BE49-F238E27FC236}">
                    <a16:creationId xmlns:a16="http://schemas.microsoft.com/office/drawing/2014/main" id="{6E93312A-F8BF-31E7-2FFC-95533A27CA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24416" y="7172031"/>
                <a:ext cx="884728" cy="1376676"/>
              </a:xfrm>
              <a:prstGeom prst="rect">
                <a:avLst/>
              </a:prstGeom>
              <a:ln w="25400">
                <a:noFill/>
              </a:ln>
            </p:spPr>
          </p:pic>
          <p:pic>
            <p:nvPicPr>
              <p:cNvPr id="40" name="Image 39">
                <a:extLst>
                  <a:ext uri="{FF2B5EF4-FFF2-40B4-BE49-F238E27FC236}">
                    <a16:creationId xmlns:a16="http://schemas.microsoft.com/office/drawing/2014/main" id="{7CBEE49A-2863-EF91-AD49-0B5BC69823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77699" y="7733645"/>
                <a:ext cx="789347" cy="779455"/>
              </a:xfrm>
              <a:prstGeom prst="rect">
                <a:avLst/>
              </a:prstGeom>
              <a:ln w="25400">
                <a:noFill/>
              </a:ln>
            </p:spPr>
          </p:pic>
        </p:grp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D837367B-1E57-B03F-E091-7515034DEB8A}"/>
                </a:ext>
              </a:extLst>
            </p:cNvPr>
            <p:cNvSpPr/>
            <p:nvPr/>
          </p:nvSpPr>
          <p:spPr>
            <a:xfrm>
              <a:off x="4955458" y="6610142"/>
              <a:ext cx="2138516" cy="2415447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82A2DD5C-CE5C-FA8A-DB51-24C696734872}"/>
              </a:ext>
            </a:extLst>
          </p:cNvPr>
          <p:cNvSpPr/>
          <p:nvPr/>
        </p:nvSpPr>
        <p:spPr>
          <a:xfrm>
            <a:off x="412082" y="4754782"/>
            <a:ext cx="1728787" cy="1831280"/>
          </a:xfrm>
          <a:prstGeom prst="rect">
            <a:avLst/>
          </a:prstGeom>
          <a:noFill/>
          <a:ln w="254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AutoShape 2" descr="Aspirateur industriel poussières dangereuses classe H HZ390L | Distriver">
            <a:extLst>
              <a:ext uri="{FF2B5EF4-FFF2-40B4-BE49-F238E27FC236}">
                <a16:creationId xmlns:a16="http://schemas.microsoft.com/office/drawing/2014/main" id="{E89AFCAC-4DC7-2B97-E52F-00A819DFB58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739482" y="5807294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033" name="Image 1032">
            <a:extLst>
              <a:ext uri="{FF2B5EF4-FFF2-40B4-BE49-F238E27FC236}">
                <a16:creationId xmlns:a16="http://schemas.microsoft.com/office/drawing/2014/main" id="{A0BFAE42-A2BD-0FA6-DE9D-9EF49D9E8F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62" y="6663382"/>
            <a:ext cx="1728786" cy="146105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35" name="Image 1034">
            <a:extLst>
              <a:ext uri="{FF2B5EF4-FFF2-40B4-BE49-F238E27FC236}">
                <a16:creationId xmlns:a16="http://schemas.microsoft.com/office/drawing/2014/main" id="{97FF1378-6DB9-61A5-6247-0C44D948C1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8639" l="3670" r="88991">
                        <a14:foregroundMark x1="11927" y1="0" x2="81651" y2="33333"/>
                        <a14:foregroundMark x1="82569" y1="33673" x2="83486" y2="87415"/>
                        <a14:foregroundMark x1="83486" y1="87415" x2="4587" y2="51701"/>
                        <a14:foregroundMark x1="4587" y1="51701" x2="6422" y2="7823"/>
                        <a14:foregroundMark x1="6422" y1="7823" x2="13761" y2="2381"/>
                        <a14:foregroundMark x1="4587" y1="83333" x2="75229" y2="8639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041" y="6650288"/>
            <a:ext cx="551690" cy="1487243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37" name="Image 1036">
            <a:extLst>
              <a:ext uri="{FF2B5EF4-FFF2-40B4-BE49-F238E27FC236}">
                <a16:creationId xmlns:a16="http://schemas.microsoft.com/office/drawing/2014/main" id="{A835A515-C9A0-0701-15B3-F40C39BC3C7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4789" b="99437" l="9800" r="89978">
                        <a14:foregroundMark x1="25612" y1="6197" x2="15590" y2="74930"/>
                        <a14:foregroundMark x1="26281" y1="4789" x2="59911" y2="6197"/>
                        <a14:foregroundMark x1="59911" y1="6197" x2="67929" y2="18310"/>
                        <a14:foregroundMark x1="67929" y1="18310" x2="73051" y2="71549"/>
                        <a14:foregroundMark x1="31180" y1="8451" x2="42984" y2="38592"/>
                        <a14:foregroundMark x1="42984" y1="38592" x2="59020" y2="27042"/>
                        <a14:foregroundMark x1="59020" y1="27042" x2="42316" y2="8451"/>
                        <a14:foregroundMark x1="42316" y1="8451" x2="26281" y2="10986"/>
                        <a14:foregroundMark x1="26281" y1="10986" x2="26058" y2="15211"/>
                        <a14:foregroundMark x1="63029" y1="38873" x2="41648" y2="56056"/>
                        <a14:foregroundMark x1="41648" y1="56056" x2="49666" y2="83662"/>
                        <a14:foregroundMark x1="49666" y1="83662" x2="74833" y2="86761"/>
                        <a14:foregroundMark x1="74833" y1="86761" x2="74388" y2="68169"/>
                        <a14:foregroundMark x1="63029" y1="68732" x2="29176" y2="70423"/>
                        <a14:foregroundMark x1="29176" y1="70423" x2="16927" y2="80000"/>
                        <a14:foregroundMark x1="16927" y1="80000" x2="28953" y2="92958"/>
                        <a14:foregroundMark x1="28953" y1="92958" x2="63029" y2="99437"/>
                        <a14:foregroundMark x1="23831" y1="74930" x2="24499" y2="9183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1200" t="4372" r="20689"/>
          <a:stretch/>
        </p:blipFill>
        <p:spPr>
          <a:xfrm>
            <a:off x="2921179" y="6658991"/>
            <a:ext cx="1153731" cy="150111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39" name="Image 1038">
            <a:extLst>
              <a:ext uri="{FF2B5EF4-FFF2-40B4-BE49-F238E27FC236}">
                <a16:creationId xmlns:a16="http://schemas.microsoft.com/office/drawing/2014/main" id="{202C2F2A-CFE7-C52A-9C41-60D500E4490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BEBA8EAE-BF5A-486C-A8C5-ECC9F3942E4B}">
                <a14:imgProps xmlns:a14="http://schemas.microsoft.com/office/drawing/2010/main">
                  <a14:imgLayer r:embed="rId16">
                    <a14:imgEffect>
                      <a14:backgroundRemoval t="3212" b="99358" l="2000" r="98444">
                        <a14:foregroundMark x1="32000" y1="19914" x2="2000" y2="30407"/>
                        <a14:foregroundMark x1="14889" y1="28480" x2="44222" y2="77944"/>
                        <a14:foregroundMark x1="44222" y1="77944" x2="52000" y2="47109"/>
                        <a14:foregroundMark x1="52000" y1="47109" x2="12667" y2="25054"/>
                        <a14:foregroundMark x1="12667" y1="25054" x2="7778" y2="34904"/>
                        <a14:foregroundMark x1="67111" y1="4497" x2="48889" y2="3640"/>
                        <a14:foregroundMark x1="79333" y1="31263" x2="48667" y2="64026"/>
                        <a14:foregroundMark x1="48667" y1="64026" x2="59556" y2="97859"/>
                        <a14:foregroundMark x1="59556" y1="97859" x2="63333" y2="99358"/>
                        <a14:foregroundMark x1="80000" y1="34904" x2="60444" y2="63597"/>
                        <a14:foregroundMark x1="60444" y1="63597" x2="71111" y2="94647"/>
                        <a14:foregroundMark x1="71111" y1="94647" x2="92889" y2="58458"/>
                        <a14:foregroundMark x1="92889" y1="58458" x2="79333" y2="34904"/>
                        <a14:foregroundMark x1="93333" y1="70664" x2="98444" y2="925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6183" y="6658991"/>
            <a:ext cx="1459584" cy="1514724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41" name="Image 1040">
            <a:extLst>
              <a:ext uri="{FF2B5EF4-FFF2-40B4-BE49-F238E27FC236}">
                <a16:creationId xmlns:a16="http://schemas.microsoft.com/office/drawing/2014/main" id="{BF19C8AC-1D8B-337C-CC88-315F10E52A31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2286" b="98857" l="2980" r="97351">
                        <a14:foregroundMark x1="17550" y1="2286" x2="59272" y2="26571"/>
                        <a14:foregroundMark x1="59272" y1="26571" x2="73179" y2="63429"/>
                        <a14:foregroundMark x1="73179" y1="63429" x2="67881" y2="87714"/>
                        <a14:foregroundMark x1="67881" y1="87714" x2="24172" y2="98000"/>
                        <a14:foregroundMark x1="24172" y1="98000" x2="8940" y2="95429"/>
                        <a14:foregroundMark x1="49669" y1="6571" x2="50993" y2="22286"/>
                        <a14:foregroundMark x1="50993" y1="22286" x2="79801" y2="44286"/>
                        <a14:foregroundMark x1="79801" y1="44286" x2="96689" y2="35714"/>
                        <a14:foregroundMark x1="96689" y1="35714" x2="95695" y2="16286"/>
                        <a14:foregroundMark x1="95695" y1="16286" x2="68543" y2="571"/>
                        <a14:foregroundMark x1="68543" y1="571" x2="47020" y2="4000"/>
                        <a14:foregroundMark x1="47020" y1="4000" x2="43377" y2="5714"/>
                        <a14:foregroundMark x1="92053" y1="2857" x2="98344" y2="25714"/>
                        <a14:foregroundMark x1="98344" y1="25714" x2="94702" y2="32000"/>
                        <a14:foregroundMark x1="36424" y1="19143" x2="13907" y2="28857"/>
                        <a14:foregroundMark x1="12252" y1="3143" x2="8609" y2="36000"/>
                        <a14:foregroundMark x1="3311" y1="9143" x2="3311" y2="31429"/>
                        <a14:foregroundMark x1="3311" y1="8311" x2="3311" y2="8571"/>
                        <a14:foregroundMark x1="3311" y1="4576" x2="3311" y2="5143"/>
                        <a14:foregroundMark x1="3311" y1="2286" x2="3311" y2="3162"/>
                        <a14:foregroundMark x1="4305" y1="34571" x2="10265" y2="75714"/>
                        <a14:foregroundMark x1="10265" y1="75714" x2="23841" y2="88000"/>
                        <a14:foregroundMark x1="15232" y1="53143" x2="31126" y2="90571"/>
                        <a14:foregroundMark x1="31126" y1="90571" x2="43377" y2="98857"/>
                        <a14:foregroundMark x1="35099" y1="51714" x2="66225" y2="60000"/>
                        <a14:foregroundMark x1="29139" y1="11429" x2="11921" y2="24286"/>
                        <a14:backgroundMark x1="4967" y1="4000" x2="5298" y2="3429"/>
                        <a14:backgroundMark x1="3974" y1="5714" x2="3974" y2="7143"/>
                        <a14:backgroundMark x1="3311" y1="5143" x2="2980" y2="8286"/>
                        <a14:backgroundMark x1="4636" y1="4286" x2="3642" y2="4857"/>
                        <a14:backgroundMark x1="3311" y1="8571" x2="3311" y2="91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91" t="690" r="2145" b="8796"/>
          <a:stretch/>
        </p:blipFill>
        <p:spPr>
          <a:xfrm>
            <a:off x="5749724" y="6650288"/>
            <a:ext cx="1380648" cy="1551250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43" name="Image 1042">
            <a:extLst>
              <a:ext uri="{FF2B5EF4-FFF2-40B4-BE49-F238E27FC236}">
                <a16:creationId xmlns:a16="http://schemas.microsoft.com/office/drawing/2014/main" id="{7AB896ED-BA84-AB7A-8969-A2D41BEECCD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6" y="4939331"/>
            <a:ext cx="1673490" cy="1460968"/>
          </a:xfrm>
          <a:prstGeom prst="rect">
            <a:avLst/>
          </a:prstGeom>
        </p:spPr>
      </p:pic>
      <p:grpSp>
        <p:nvGrpSpPr>
          <p:cNvPr id="1049" name="Groupe 1048">
            <a:extLst>
              <a:ext uri="{FF2B5EF4-FFF2-40B4-BE49-F238E27FC236}">
                <a16:creationId xmlns:a16="http://schemas.microsoft.com/office/drawing/2014/main" id="{59855956-9B8D-157E-F89F-F92363623C24}"/>
              </a:ext>
            </a:extLst>
          </p:cNvPr>
          <p:cNvGrpSpPr/>
          <p:nvPr/>
        </p:nvGrpSpPr>
        <p:grpSpPr>
          <a:xfrm>
            <a:off x="1652674" y="8317876"/>
            <a:ext cx="1267555" cy="1461005"/>
            <a:chOff x="1409699" y="4787900"/>
            <a:chExt cx="2141537" cy="2855383"/>
          </a:xfrm>
        </p:grpSpPr>
        <p:pic>
          <p:nvPicPr>
            <p:cNvPr id="1051" name="Image 1050" descr="Une image contenant personne, intérieur, pieds&#10;&#10;Description générée automatiquement">
              <a:extLst>
                <a:ext uri="{FF2B5EF4-FFF2-40B4-BE49-F238E27FC236}">
                  <a16:creationId xmlns:a16="http://schemas.microsoft.com/office/drawing/2014/main" id="{8D21D191-CBDD-0445-7210-DBF9D1263CD7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52776" y="5144823"/>
              <a:ext cx="2855383" cy="2141537"/>
            </a:xfrm>
            <a:prstGeom prst="rect">
              <a:avLst/>
            </a:prstGeom>
          </p:spPr>
        </p:pic>
        <p:pic>
          <p:nvPicPr>
            <p:cNvPr id="1052" name="Picture 2" descr="Filtre P3 pour moteur à ventilation assistée CleanAIR Amiante">
              <a:extLst>
                <a:ext uri="{FF2B5EF4-FFF2-40B4-BE49-F238E27FC236}">
                  <a16:creationId xmlns:a16="http://schemas.microsoft.com/office/drawing/2014/main" id="{FD644CD4-75A5-9CD2-1A7A-D153F6800F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09487" y="5006739"/>
              <a:ext cx="441749" cy="44174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3" name="Flèche : courbe vers la droite 1052">
              <a:extLst>
                <a:ext uri="{FF2B5EF4-FFF2-40B4-BE49-F238E27FC236}">
                  <a16:creationId xmlns:a16="http://schemas.microsoft.com/office/drawing/2014/main" id="{A24AD768-7BE4-0900-6E22-7DE33349E1DE}"/>
                </a:ext>
              </a:extLst>
            </p:cNvPr>
            <p:cNvSpPr/>
            <p:nvPr/>
          </p:nvSpPr>
          <p:spPr>
            <a:xfrm rot="1832687">
              <a:off x="2589489" y="5195638"/>
              <a:ext cx="314887" cy="893167"/>
            </a:xfrm>
            <a:prstGeom prst="curvedRightArrow">
              <a:avLst>
                <a:gd name="adj1" fmla="val 25000"/>
                <a:gd name="adj2" fmla="val 50000"/>
                <a:gd name="adj3" fmla="val 51247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</p:grpSp>
      <p:pic>
        <p:nvPicPr>
          <p:cNvPr id="1055" name="Picture 3">
            <a:extLst>
              <a:ext uri="{FF2B5EF4-FFF2-40B4-BE49-F238E27FC236}">
                <a16:creationId xmlns:a16="http://schemas.microsoft.com/office/drawing/2014/main" id="{85BFAE5B-0906-AD6B-D1BB-C1D9BB4DFD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184433" y="8693730"/>
            <a:ext cx="1682473" cy="83318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1058" name="Image 1057" descr="Une image contenant intérieur&#10;&#10;Description générée automatiquement">
            <a:extLst>
              <a:ext uri="{FF2B5EF4-FFF2-40B4-BE49-F238E27FC236}">
                <a16:creationId xmlns:a16="http://schemas.microsoft.com/office/drawing/2014/main" id="{E55512CF-0277-61FF-7B13-06FCC9DDDB5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723317" y="8593355"/>
            <a:ext cx="1551250" cy="1166719"/>
          </a:xfrm>
          <a:prstGeom prst="rect">
            <a:avLst/>
          </a:prstGeom>
          <a:ln w="25400">
            <a:solidFill>
              <a:schemeClr val="tx1"/>
            </a:solidFill>
          </a:ln>
        </p:spPr>
      </p:pic>
      <p:pic>
        <p:nvPicPr>
          <p:cNvPr id="1061" name="Image 1060" descr="Une image contenant intérieur, mur&#10;&#10;Description générée automatiquement">
            <a:extLst>
              <a:ext uri="{FF2B5EF4-FFF2-40B4-BE49-F238E27FC236}">
                <a16:creationId xmlns:a16="http://schemas.microsoft.com/office/drawing/2014/main" id="{828CC7B0-32E4-A803-D028-C17AF0E43B79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38503" y="8420947"/>
            <a:ext cx="1444069" cy="1271798"/>
          </a:xfrm>
          <a:prstGeom prst="rect">
            <a:avLst/>
          </a:prstGeom>
        </p:spPr>
      </p:pic>
      <p:grpSp>
        <p:nvGrpSpPr>
          <p:cNvPr id="1066" name="Groupe 1065">
            <a:extLst>
              <a:ext uri="{FF2B5EF4-FFF2-40B4-BE49-F238E27FC236}">
                <a16:creationId xmlns:a16="http://schemas.microsoft.com/office/drawing/2014/main" id="{530A560E-2BB3-26AA-9E62-72D0241FBCE4}"/>
              </a:ext>
            </a:extLst>
          </p:cNvPr>
          <p:cNvGrpSpPr/>
          <p:nvPr/>
        </p:nvGrpSpPr>
        <p:grpSpPr>
          <a:xfrm>
            <a:off x="2993150" y="8326342"/>
            <a:ext cx="1386459" cy="1444071"/>
            <a:chOff x="3009831" y="8731981"/>
            <a:chExt cx="1386459" cy="1444071"/>
          </a:xfrm>
        </p:grpSpPr>
        <p:grpSp>
          <p:nvGrpSpPr>
            <p:cNvPr id="1065" name="Groupe 1064">
              <a:extLst>
                <a:ext uri="{FF2B5EF4-FFF2-40B4-BE49-F238E27FC236}">
                  <a16:creationId xmlns:a16="http://schemas.microsoft.com/office/drawing/2014/main" id="{2F59FE5F-0C1E-E90C-EE72-A44923C716F3}"/>
                </a:ext>
              </a:extLst>
            </p:cNvPr>
            <p:cNvGrpSpPr/>
            <p:nvPr/>
          </p:nvGrpSpPr>
          <p:grpSpPr>
            <a:xfrm>
              <a:off x="3009831" y="8731981"/>
              <a:ext cx="1386459" cy="1444071"/>
              <a:chOff x="4180795" y="3903780"/>
              <a:chExt cx="2418385" cy="2725364"/>
            </a:xfrm>
          </p:grpSpPr>
          <p:pic>
            <p:nvPicPr>
              <p:cNvPr id="1046" name="Image 1045">
                <a:extLst>
                  <a:ext uri="{FF2B5EF4-FFF2-40B4-BE49-F238E27FC236}">
                    <a16:creationId xmlns:a16="http://schemas.microsoft.com/office/drawing/2014/main" id="{6E4999C7-B8D9-8BD4-EABB-081DDBD55E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13278" y="4145710"/>
                <a:ext cx="1630164" cy="1714280"/>
              </a:xfrm>
              <a:prstGeom prst="rect">
                <a:avLst/>
              </a:prstGeom>
            </p:spPr>
          </p:pic>
          <p:sp>
            <p:nvSpPr>
              <p:cNvPr id="1063" name="Rectangle 1062">
                <a:extLst>
                  <a:ext uri="{FF2B5EF4-FFF2-40B4-BE49-F238E27FC236}">
                    <a16:creationId xmlns:a16="http://schemas.microsoft.com/office/drawing/2014/main" id="{1EA386E3-9908-5580-01C2-81C2D546901B}"/>
                  </a:ext>
                </a:extLst>
              </p:cNvPr>
              <p:cNvSpPr/>
              <p:nvPr/>
            </p:nvSpPr>
            <p:spPr>
              <a:xfrm>
                <a:off x="4180795" y="3903780"/>
                <a:ext cx="2418385" cy="2725364"/>
              </a:xfrm>
              <a:prstGeom prst="rect">
                <a:avLst/>
              </a:prstGeom>
              <a:noFill/>
              <a:ln>
                <a:solidFill>
                  <a:schemeClr val="accent1">
                    <a:shade val="15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/>
              </a:p>
            </p:txBody>
          </p:sp>
          <p:pic>
            <p:nvPicPr>
              <p:cNvPr id="1064" name="Image 1063">
                <a:extLst>
                  <a:ext uri="{FF2B5EF4-FFF2-40B4-BE49-F238E27FC236}">
                    <a16:creationId xmlns:a16="http://schemas.microsoft.com/office/drawing/2014/main" id="{34A93518-BC93-2641-EF34-88F92D6F9C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651500" y="5168289"/>
                <a:ext cx="772967" cy="1292502"/>
              </a:xfrm>
              <a:prstGeom prst="rect">
                <a:avLst/>
              </a:prstGeom>
            </p:spPr>
          </p:pic>
        </p:grpSp>
        <p:sp>
          <p:nvSpPr>
            <p:cNvPr id="1054" name="Flèche : courbe vers la droite 1053">
              <a:extLst>
                <a:ext uri="{FF2B5EF4-FFF2-40B4-BE49-F238E27FC236}">
                  <a16:creationId xmlns:a16="http://schemas.microsoft.com/office/drawing/2014/main" id="{E572CC12-1D48-2C12-C979-4F93ABF940EB}"/>
                </a:ext>
              </a:extLst>
            </p:cNvPr>
            <p:cNvSpPr/>
            <p:nvPr/>
          </p:nvSpPr>
          <p:spPr>
            <a:xfrm rot="7049293">
              <a:off x="3689047" y="8753109"/>
              <a:ext cx="359917" cy="887139"/>
            </a:xfrm>
            <a:prstGeom prst="curvedRightArrow">
              <a:avLst>
                <a:gd name="adj1" fmla="val 25000"/>
                <a:gd name="adj2" fmla="val 50000"/>
                <a:gd name="adj3" fmla="val 51247"/>
              </a:avLst>
            </a:prstGeom>
            <a:ln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Heptagone 1">
            <a:extLst>
              <a:ext uri="{FF2B5EF4-FFF2-40B4-BE49-F238E27FC236}">
                <a16:creationId xmlns:a16="http://schemas.microsoft.com/office/drawing/2014/main" id="{6F527529-2B9E-D2E7-1893-87DEE045B1EA}"/>
              </a:ext>
            </a:extLst>
          </p:cNvPr>
          <p:cNvSpPr/>
          <p:nvPr/>
        </p:nvSpPr>
        <p:spPr>
          <a:xfrm>
            <a:off x="159341" y="4716610"/>
            <a:ext cx="432866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1</a:t>
            </a:r>
          </a:p>
        </p:txBody>
      </p:sp>
      <p:sp>
        <p:nvSpPr>
          <p:cNvPr id="5" name="Heptagone 4">
            <a:extLst>
              <a:ext uri="{FF2B5EF4-FFF2-40B4-BE49-F238E27FC236}">
                <a16:creationId xmlns:a16="http://schemas.microsoft.com/office/drawing/2014/main" id="{746A5867-FD25-6514-3B28-6CA700F6E31C}"/>
              </a:ext>
            </a:extLst>
          </p:cNvPr>
          <p:cNvSpPr/>
          <p:nvPr/>
        </p:nvSpPr>
        <p:spPr>
          <a:xfrm>
            <a:off x="2164963" y="4745468"/>
            <a:ext cx="432866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2</a:t>
            </a:r>
          </a:p>
        </p:txBody>
      </p:sp>
      <p:sp>
        <p:nvSpPr>
          <p:cNvPr id="6" name="Heptagone 5">
            <a:extLst>
              <a:ext uri="{FF2B5EF4-FFF2-40B4-BE49-F238E27FC236}">
                <a16:creationId xmlns:a16="http://schemas.microsoft.com/office/drawing/2014/main" id="{8E4BB480-D9C3-368F-DED5-E8837302AB4B}"/>
              </a:ext>
            </a:extLst>
          </p:cNvPr>
          <p:cNvSpPr/>
          <p:nvPr/>
        </p:nvSpPr>
        <p:spPr>
          <a:xfrm>
            <a:off x="3709046" y="4735563"/>
            <a:ext cx="432866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3</a:t>
            </a:r>
          </a:p>
        </p:txBody>
      </p:sp>
      <p:sp>
        <p:nvSpPr>
          <p:cNvPr id="7" name="Heptagone 6">
            <a:extLst>
              <a:ext uri="{FF2B5EF4-FFF2-40B4-BE49-F238E27FC236}">
                <a16:creationId xmlns:a16="http://schemas.microsoft.com/office/drawing/2014/main" id="{0499202F-A66E-37A9-668F-05E85F470019}"/>
              </a:ext>
            </a:extLst>
          </p:cNvPr>
          <p:cNvSpPr/>
          <p:nvPr/>
        </p:nvSpPr>
        <p:spPr>
          <a:xfrm>
            <a:off x="5209616" y="4674902"/>
            <a:ext cx="432866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4</a:t>
            </a:r>
          </a:p>
        </p:txBody>
      </p:sp>
      <p:sp>
        <p:nvSpPr>
          <p:cNvPr id="9" name="Heptagone 8">
            <a:extLst>
              <a:ext uri="{FF2B5EF4-FFF2-40B4-BE49-F238E27FC236}">
                <a16:creationId xmlns:a16="http://schemas.microsoft.com/office/drawing/2014/main" id="{23B88938-3AD8-A7B4-5948-B40D98075B80}"/>
              </a:ext>
            </a:extLst>
          </p:cNvPr>
          <p:cNvSpPr/>
          <p:nvPr/>
        </p:nvSpPr>
        <p:spPr>
          <a:xfrm>
            <a:off x="28722" y="6605695"/>
            <a:ext cx="432866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4</a:t>
            </a:r>
          </a:p>
        </p:txBody>
      </p:sp>
      <p:sp>
        <p:nvSpPr>
          <p:cNvPr id="11" name="Heptagone 10">
            <a:extLst>
              <a:ext uri="{FF2B5EF4-FFF2-40B4-BE49-F238E27FC236}">
                <a16:creationId xmlns:a16="http://schemas.microsoft.com/office/drawing/2014/main" id="{6894C8CC-47D2-76AA-20BC-CCCE223C312E}"/>
              </a:ext>
            </a:extLst>
          </p:cNvPr>
          <p:cNvSpPr/>
          <p:nvPr/>
        </p:nvSpPr>
        <p:spPr>
          <a:xfrm>
            <a:off x="1002946" y="6574842"/>
            <a:ext cx="432866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5</a:t>
            </a:r>
          </a:p>
        </p:txBody>
      </p:sp>
      <p:sp>
        <p:nvSpPr>
          <p:cNvPr id="12" name="Heptagone 11">
            <a:extLst>
              <a:ext uri="{FF2B5EF4-FFF2-40B4-BE49-F238E27FC236}">
                <a16:creationId xmlns:a16="http://schemas.microsoft.com/office/drawing/2014/main" id="{C2E5F609-03EF-A8E9-0FEC-B8A99C89670B}"/>
              </a:ext>
            </a:extLst>
          </p:cNvPr>
          <p:cNvSpPr/>
          <p:nvPr/>
        </p:nvSpPr>
        <p:spPr>
          <a:xfrm>
            <a:off x="3675449" y="6643731"/>
            <a:ext cx="432866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6</a:t>
            </a:r>
          </a:p>
        </p:txBody>
      </p:sp>
      <p:sp>
        <p:nvSpPr>
          <p:cNvPr id="13" name="Heptagone 12">
            <a:extLst>
              <a:ext uri="{FF2B5EF4-FFF2-40B4-BE49-F238E27FC236}">
                <a16:creationId xmlns:a16="http://schemas.microsoft.com/office/drawing/2014/main" id="{6DA3C6A0-1CC0-B18F-A100-2BC4E76F5D22}"/>
              </a:ext>
            </a:extLst>
          </p:cNvPr>
          <p:cNvSpPr/>
          <p:nvPr/>
        </p:nvSpPr>
        <p:spPr>
          <a:xfrm>
            <a:off x="4141912" y="6613924"/>
            <a:ext cx="432866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7</a:t>
            </a:r>
          </a:p>
        </p:txBody>
      </p:sp>
      <p:sp>
        <p:nvSpPr>
          <p:cNvPr id="14" name="Heptagone 13">
            <a:extLst>
              <a:ext uri="{FF2B5EF4-FFF2-40B4-BE49-F238E27FC236}">
                <a16:creationId xmlns:a16="http://schemas.microsoft.com/office/drawing/2014/main" id="{6A551EA5-066A-8923-7BF7-C247BC19A534}"/>
              </a:ext>
            </a:extLst>
          </p:cNvPr>
          <p:cNvSpPr/>
          <p:nvPr/>
        </p:nvSpPr>
        <p:spPr>
          <a:xfrm>
            <a:off x="6628412" y="7416353"/>
            <a:ext cx="432866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8</a:t>
            </a:r>
          </a:p>
        </p:txBody>
      </p:sp>
      <p:sp>
        <p:nvSpPr>
          <p:cNvPr id="19" name="Heptagone 18">
            <a:extLst>
              <a:ext uri="{FF2B5EF4-FFF2-40B4-BE49-F238E27FC236}">
                <a16:creationId xmlns:a16="http://schemas.microsoft.com/office/drawing/2014/main" id="{9800B37B-28D3-4FEC-EF27-4A470B125F6D}"/>
              </a:ext>
            </a:extLst>
          </p:cNvPr>
          <p:cNvSpPr/>
          <p:nvPr/>
        </p:nvSpPr>
        <p:spPr>
          <a:xfrm>
            <a:off x="1082562" y="8331535"/>
            <a:ext cx="432866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9</a:t>
            </a:r>
          </a:p>
        </p:txBody>
      </p:sp>
      <p:sp>
        <p:nvSpPr>
          <p:cNvPr id="21" name="Heptagone 20">
            <a:extLst>
              <a:ext uri="{FF2B5EF4-FFF2-40B4-BE49-F238E27FC236}">
                <a16:creationId xmlns:a16="http://schemas.microsoft.com/office/drawing/2014/main" id="{F370C57C-F115-BAF2-DF63-D70FD69EA51C}"/>
              </a:ext>
            </a:extLst>
          </p:cNvPr>
          <p:cNvSpPr/>
          <p:nvPr/>
        </p:nvSpPr>
        <p:spPr>
          <a:xfrm>
            <a:off x="1669357" y="9444347"/>
            <a:ext cx="495605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10</a:t>
            </a:r>
          </a:p>
        </p:txBody>
      </p:sp>
      <p:sp>
        <p:nvSpPr>
          <p:cNvPr id="22" name="Heptagone 21">
            <a:extLst>
              <a:ext uri="{FF2B5EF4-FFF2-40B4-BE49-F238E27FC236}">
                <a16:creationId xmlns:a16="http://schemas.microsoft.com/office/drawing/2014/main" id="{5B77E0C1-4FA9-C680-BE26-453569541AE8}"/>
              </a:ext>
            </a:extLst>
          </p:cNvPr>
          <p:cNvSpPr/>
          <p:nvPr/>
        </p:nvSpPr>
        <p:spPr>
          <a:xfrm>
            <a:off x="3111232" y="9362866"/>
            <a:ext cx="495605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11</a:t>
            </a:r>
          </a:p>
        </p:txBody>
      </p:sp>
      <p:sp>
        <p:nvSpPr>
          <p:cNvPr id="23" name="Heptagone 22">
            <a:extLst>
              <a:ext uri="{FF2B5EF4-FFF2-40B4-BE49-F238E27FC236}">
                <a16:creationId xmlns:a16="http://schemas.microsoft.com/office/drawing/2014/main" id="{1E67A2C0-D57A-53DE-D77A-62D6775E03FB}"/>
              </a:ext>
            </a:extLst>
          </p:cNvPr>
          <p:cNvSpPr/>
          <p:nvPr/>
        </p:nvSpPr>
        <p:spPr>
          <a:xfrm>
            <a:off x="4488638" y="9805624"/>
            <a:ext cx="495605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12</a:t>
            </a:r>
          </a:p>
        </p:txBody>
      </p:sp>
      <p:sp>
        <p:nvSpPr>
          <p:cNvPr id="24" name="Heptagone 23">
            <a:extLst>
              <a:ext uri="{FF2B5EF4-FFF2-40B4-BE49-F238E27FC236}">
                <a16:creationId xmlns:a16="http://schemas.microsoft.com/office/drawing/2014/main" id="{44FEFFAB-5B9E-438A-93A2-4395838C7B65}"/>
              </a:ext>
            </a:extLst>
          </p:cNvPr>
          <p:cNvSpPr/>
          <p:nvPr/>
        </p:nvSpPr>
        <p:spPr>
          <a:xfrm>
            <a:off x="6743578" y="9793261"/>
            <a:ext cx="495605" cy="358630"/>
          </a:xfrm>
          <a:prstGeom prst="hept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600" dirty="0"/>
              <a:t>13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1B46C21-CAD8-0C61-A65A-E2DA51182804}"/>
              </a:ext>
            </a:extLst>
          </p:cNvPr>
          <p:cNvSpPr/>
          <p:nvPr/>
        </p:nvSpPr>
        <p:spPr>
          <a:xfrm>
            <a:off x="-104389" y="48602"/>
            <a:ext cx="7559675" cy="1698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84" b="1" dirty="0">
                <a:solidFill>
                  <a:srgbClr val="0070C0"/>
                </a:solidFill>
              </a:rPr>
              <a:t>Mode Opératoire Aspirateur THE</a:t>
            </a:r>
          </a:p>
          <a:p>
            <a:pPr algn="ctr"/>
            <a:r>
              <a:rPr lang="fr-FR" sz="1984" b="1" dirty="0">
                <a:solidFill>
                  <a:srgbClr val="0070C0"/>
                </a:solidFill>
              </a:rPr>
              <a:t>Perçage dans un matériau</a:t>
            </a:r>
            <a:r>
              <a:rPr lang="fr-FR" sz="1984" dirty="0">
                <a:solidFill>
                  <a:srgbClr val="FF0000"/>
                </a:solidFill>
              </a:rPr>
              <a:t> </a:t>
            </a:r>
            <a:r>
              <a:rPr lang="fr-FR" sz="1984" b="1" dirty="0">
                <a:solidFill>
                  <a:srgbClr val="0070C0"/>
                </a:solidFill>
              </a:rPr>
              <a:t>contenant de l’amianté (MCA)</a:t>
            </a:r>
          </a:p>
          <a:p>
            <a:pPr algn="ctr"/>
            <a:endParaRPr lang="fr-FR" sz="1984" b="1" dirty="0">
              <a:solidFill>
                <a:srgbClr val="0070C0"/>
              </a:solidFill>
            </a:endParaRPr>
          </a:p>
          <a:p>
            <a:pPr algn="ctr"/>
            <a:endParaRPr lang="fr-FR" sz="1100" b="1" dirty="0">
              <a:solidFill>
                <a:srgbClr val="0070C0"/>
              </a:solidFill>
            </a:endParaRPr>
          </a:p>
          <a:p>
            <a:pPr algn="r"/>
            <a:r>
              <a:rPr lang="fr-FR" sz="1100" i="1" dirty="0"/>
              <a:t>FP FS 046 version 2 -27/11/2024 – travail sur MCA – procédé aspirateur THE</a:t>
            </a:r>
          </a:p>
          <a:p>
            <a:pPr marL="342900" indent="-342900" algn="ctr">
              <a:buFontTx/>
              <a:buChar char="-"/>
            </a:pPr>
            <a:endParaRPr lang="fr-FR" sz="1984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247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Tableau 17">
            <a:extLst>
              <a:ext uri="{FF2B5EF4-FFF2-40B4-BE49-F238E27FC236}">
                <a16:creationId xmlns:a16="http://schemas.microsoft.com/office/drawing/2014/main" id="{3B528D57-E54B-4884-874E-D1AAB971E7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5901306"/>
              </p:ext>
            </p:extLst>
          </p:nvPr>
        </p:nvGraphicFramePr>
        <p:xfrm>
          <a:off x="116083" y="1747371"/>
          <a:ext cx="7302543" cy="6037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23072">
                  <a:extLst>
                    <a:ext uri="{9D8B030D-6E8A-4147-A177-3AD203B41FA5}">
                      <a16:colId xmlns:a16="http://schemas.microsoft.com/office/drawing/2014/main" val="2801235476"/>
                    </a:ext>
                  </a:extLst>
                </a:gridCol>
                <a:gridCol w="5579471">
                  <a:extLst>
                    <a:ext uri="{9D8B030D-6E8A-4147-A177-3AD203B41FA5}">
                      <a16:colId xmlns:a16="http://schemas.microsoft.com/office/drawing/2014/main" val="4224095256"/>
                    </a:ext>
                  </a:extLst>
                </a:gridCol>
              </a:tblGrid>
              <a:tr h="436781">
                <a:tc>
                  <a:txBody>
                    <a:bodyPr/>
                    <a:lstStyle/>
                    <a:p>
                      <a:r>
                        <a:rPr lang="fr-FR" sz="1100" dirty="0"/>
                        <a:t>Gestion des déchets</a:t>
                      </a:r>
                    </a:p>
                  </a:txBody>
                  <a:tcPr marL="100796" marR="100796" marT="50398" marB="50398"/>
                </a:tc>
                <a:tc>
                  <a:txBody>
                    <a:bodyPr/>
                    <a:lstStyle/>
                    <a:p>
                      <a:r>
                        <a:rPr lang="fr-FR" sz="1100" dirty="0"/>
                        <a:t>Les déchets amiantes doivent</a:t>
                      </a:r>
                      <a:r>
                        <a:rPr lang="fr-FR" sz="1100" baseline="0" dirty="0"/>
                        <a:t> être stockés dans une caisse dédiée et identifiée à cet effet dans le véhicule technicien pour être transportés en agence et déposés dans le bac prévu à cet effet.</a:t>
                      </a:r>
                      <a:endParaRPr lang="fr-FR" sz="1100" dirty="0"/>
                    </a:p>
                  </a:txBody>
                  <a:tcPr marL="100796" marR="100796" marT="50398" marB="50398"/>
                </a:tc>
                <a:extLst>
                  <a:ext uri="{0D108BD9-81ED-4DB2-BD59-A6C34878D82A}">
                    <a16:rowId xmlns:a16="http://schemas.microsoft.com/office/drawing/2014/main" val="3128759160"/>
                  </a:ext>
                </a:extLst>
              </a:tr>
            </a:tbl>
          </a:graphicData>
        </a:graphic>
      </p:graphicFrame>
      <p:grpSp>
        <p:nvGrpSpPr>
          <p:cNvPr id="30" name="Groupe 29">
            <a:extLst>
              <a:ext uri="{FF2B5EF4-FFF2-40B4-BE49-F238E27FC236}">
                <a16:creationId xmlns:a16="http://schemas.microsoft.com/office/drawing/2014/main" id="{1C8649C2-F669-4BEE-97A7-628F146F59B7}"/>
              </a:ext>
            </a:extLst>
          </p:cNvPr>
          <p:cNvGrpSpPr/>
          <p:nvPr/>
        </p:nvGrpSpPr>
        <p:grpSpPr>
          <a:xfrm>
            <a:off x="1641641" y="2566302"/>
            <a:ext cx="4738798" cy="2922503"/>
            <a:chOff x="1828353" y="7493574"/>
            <a:chExt cx="4738798" cy="2922503"/>
          </a:xfrm>
        </p:grpSpPr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067E5761-9F40-4ABB-8BB3-2A83B4AD2168}"/>
                </a:ext>
              </a:extLst>
            </p:cNvPr>
            <p:cNvGrpSpPr/>
            <p:nvPr/>
          </p:nvGrpSpPr>
          <p:grpSpPr>
            <a:xfrm>
              <a:off x="4364252" y="8246556"/>
              <a:ext cx="2202899" cy="2169521"/>
              <a:chOff x="4272827" y="7616502"/>
              <a:chExt cx="2202899" cy="2169521"/>
            </a:xfrm>
          </p:grpSpPr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30911C82-E130-400E-89C8-61C335443E4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4272827" y="7616502"/>
                <a:ext cx="2202899" cy="2169521"/>
              </a:xfrm>
              <a:prstGeom prst="rect">
                <a:avLst/>
              </a:prstGeom>
            </p:spPr>
          </p:pic>
          <p:pic>
            <p:nvPicPr>
              <p:cNvPr id="1028" name="Picture 4" descr="Etiquette - Contient de l'amiante">
                <a:extLst>
                  <a:ext uri="{FF2B5EF4-FFF2-40B4-BE49-F238E27FC236}">
                    <a16:creationId xmlns:a16="http://schemas.microsoft.com/office/drawing/2014/main" id="{1F3A4F5C-1D3D-4928-8DF0-CF2AFB6451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 bwMode="auto">
              <a:xfrm>
                <a:off x="4694064" y="8596312"/>
                <a:ext cx="363146" cy="719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2" name="Image 31" descr="Une image contenant intérieur, rouge&#10;&#10;Description générée automatiquement">
              <a:extLst>
                <a:ext uri="{FF2B5EF4-FFF2-40B4-BE49-F238E27FC236}">
                  <a16:creationId xmlns:a16="http://schemas.microsoft.com/office/drawing/2014/main" id="{23660072-2A57-4D64-B1AB-2AE9C81CEA4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598635" y="7723292"/>
              <a:ext cx="1837743" cy="1378307"/>
            </a:xfrm>
            <a:prstGeom prst="rect">
              <a:avLst/>
            </a:prstGeom>
          </p:spPr>
        </p:pic>
        <p:sp>
          <p:nvSpPr>
            <p:cNvPr id="29" name="Flèche : courbe vers le bas 28">
              <a:extLst>
                <a:ext uri="{FF2B5EF4-FFF2-40B4-BE49-F238E27FC236}">
                  <a16:creationId xmlns:a16="http://schemas.microsoft.com/office/drawing/2014/main" id="{EB811C04-0646-4152-AF33-B9813E53CD35}"/>
                </a:ext>
              </a:extLst>
            </p:cNvPr>
            <p:cNvSpPr/>
            <p:nvPr/>
          </p:nvSpPr>
          <p:spPr>
            <a:xfrm>
              <a:off x="3111500" y="8089900"/>
              <a:ext cx="1905229" cy="550404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25" name="Tableau 24">
            <a:extLst>
              <a:ext uri="{FF2B5EF4-FFF2-40B4-BE49-F238E27FC236}">
                <a16:creationId xmlns:a16="http://schemas.microsoft.com/office/drawing/2014/main" id="{4B2EB4AC-C557-45B9-8AAC-2DC475CD586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76405154"/>
              </p:ext>
            </p:extLst>
          </p:nvPr>
        </p:nvGraphicFramePr>
        <p:xfrm>
          <a:off x="437877" y="7373300"/>
          <a:ext cx="6480720" cy="1554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35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0971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6024">
                <a:tc>
                  <a:txBody>
                    <a:bodyPr/>
                    <a:lstStyle/>
                    <a:p>
                      <a:r>
                        <a:rPr lang="fr-FR" sz="1000" dirty="0"/>
                        <a:t>Phase de travail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000" dirty="0"/>
                        <a:t>Décontamination en cas d’exposition accidentelle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000" dirty="0"/>
                        <a:t>Décontamination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Si dégagement de poussière d’amiante 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Utiliser le brumisateur eau + liquide vaisselle (1%) sur la zone exposée afin de fixer</a:t>
                      </a:r>
                      <a:r>
                        <a:rPr lang="fr-FR" sz="10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les poussières </a:t>
                      </a:r>
                      <a:endParaRPr lang="fr-F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Utiliser l’aspi-perche et aspirer la surface contaminée </a:t>
                      </a:r>
                    </a:p>
                    <a:p>
                      <a:pPr marL="0" lvl="0" indent="-180000" algn="just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 typeface="+mj-lt"/>
                        <a:buAutoNum type="arabicPeriod"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Nettoyer l’aspi-perche avec une lingette et jeter la lingette dans le sac déchet amiante</a:t>
                      </a:r>
                    </a:p>
                    <a:p>
                      <a:pPr marL="0" marR="0" lvl="0" indent="-1800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Nettoyer la perceuse avec une lingette et jeter la lingette dans le sac déchet amiante</a:t>
                      </a:r>
                    </a:p>
                    <a:p>
                      <a:pPr marL="0" marR="0" lvl="0" indent="-1800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Passer</a:t>
                      </a:r>
                      <a:r>
                        <a:rPr lang="fr-FR" sz="1000" kern="1200" baseline="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l’aspirateur sur vos vêtements afin d’aspirer les poussières potentielles</a:t>
                      </a:r>
                      <a:endParaRPr lang="fr-FR" sz="10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Calibri"/>
                        <a:cs typeface="Times New Roman"/>
                      </a:endParaRPr>
                    </a:p>
                    <a:p>
                      <a:pPr marL="0" marR="0" lvl="0" indent="-18000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lt"/>
                        <a:buAutoNum type="arabicPeriod"/>
                        <a:tabLst/>
                        <a:defRPr/>
                      </a:pP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Continuer le travail </a:t>
                      </a:r>
                      <a:r>
                        <a:rPr lang="fr-FR" sz="10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OU</a:t>
                      </a:r>
                      <a:r>
                        <a:rPr lang="fr-FR" sz="10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Calibri"/>
                          <a:cs typeface="Times New Roman"/>
                        </a:rPr>
                        <a:t> si sortie de la zone, procéder au déshabillage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6" name="Picture 2" descr="RÃ©sultat de recherche d'images pour &quot;risque&quot;">
            <a:extLst>
              <a:ext uri="{FF2B5EF4-FFF2-40B4-BE49-F238E27FC236}">
                <a16:creationId xmlns:a16="http://schemas.microsoft.com/office/drawing/2014/main" id="{5BC4BA2A-10F8-4BF1-9845-BFF315E94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6169" y="6402205"/>
            <a:ext cx="1224136" cy="916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19BC3F9B-5C1B-4D85-8980-68F8CF35E71B}"/>
              </a:ext>
            </a:extLst>
          </p:cNvPr>
          <p:cNvSpPr/>
          <p:nvPr/>
        </p:nvSpPr>
        <p:spPr>
          <a:xfrm>
            <a:off x="409983" y="5662268"/>
            <a:ext cx="6541190" cy="18000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b="1" dirty="0">
                <a:cs typeface="Arial" pitchFamily="34" charset="0"/>
              </a:rPr>
              <a:t>Procédure à suivre en cas d’exposition accidentelle </a:t>
            </a:r>
          </a:p>
        </p:txBody>
      </p:sp>
      <p:sp>
        <p:nvSpPr>
          <p:cNvPr id="33" name="Rectangle 10">
            <a:extLst>
              <a:ext uri="{FF2B5EF4-FFF2-40B4-BE49-F238E27FC236}">
                <a16:creationId xmlns:a16="http://schemas.microsoft.com/office/drawing/2014/main" id="{3A16C6FC-F461-4073-B68A-9651E104BA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570" y="5801348"/>
            <a:ext cx="6531495" cy="38564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77111" tIns="38556" rIns="77111" bIns="38556" numCol="1" anchor="ctr" anchorCtr="0" compatLnSpc="1">
            <a:prstTxWarp prst="textNoShape">
              <a:avLst/>
            </a:prstTxWarp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  <a:lvl2pPr marL="4572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2pPr>
            <a:lvl3pPr marL="9144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3pPr>
            <a:lvl4pPr marL="13716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4pPr>
            <a:lvl5pPr marL="18288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5pPr>
            <a:lvl6pPr marL="22860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6pPr>
            <a:lvl7pPr marL="27432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7pPr>
            <a:lvl8pPr marL="32004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8pPr>
            <a:lvl9pPr marL="3657600" fontAlgn="base">
              <a:spcBef>
                <a:spcPct val="0"/>
              </a:spcBef>
              <a:spcAft>
                <a:spcPct val="0"/>
              </a:spcAft>
              <a:tabLst>
                <a:tab pos="457200" algn="l"/>
              </a:tabLst>
              <a:defRPr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9pPr>
          </a:lstStyle>
          <a:p>
            <a:pPr algn="just">
              <a:spcAft>
                <a:spcPts val="0"/>
              </a:spcAft>
            </a:pPr>
            <a:r>
              <a:rPr lang="fr-FR" sz="1000" dirty="0">
                <a:latin typeface="Calibri"/>
                <a:ea typeface="Calibri"/>
                <a:cs typeface="Times New Roman"/>
              </a:rPr>
              <a:t>Les étapes suivantes sont à suivre en cas d’exposition accidentelle ou si l’intervention ne se passe pas comme prévu (exemples non exhaustifs: l’arrêt de l’aspirateur, la casse de forets ... 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441484B-63EB-B18A-AE06-734031CB4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668DC-857F-487D-BFFA-8C0CA5037977}" type="slidenum">
              <a:rPr lang="fr-BE" smtClean="0"/>
              <a:t>7</a:t>
            </a:fld>
            <a:endParaRPr lang="fr-BE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17498A2-DE22-887B-0DA8-41F149024DD5}"/>
              </a:ext>
            </a:extLst>
          </p:cNvPr>
          <p:cNvSpPr/>
          <p:nvPr/>
        </p:nvSpPr>
        <p:spPr>
          <a:xfrm>
            <a:off x="-128567" y="136461"/>
            <a:ext cx="7559675" cy="1482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984" b="1" dirty="0">
                <a:solidFill>
                  <a:srgbClr val="0070C0"/>
                </a:solidFill>
              </a:rPr>
              <a:t>Mode Opératoire Aspirateur THE</a:t>
            </a:r>
          </a:p>
          <a:p>
            <a:pPr algn="ctr"/>
            <a:r>
              <a:rPr lang="fr-FR" sz="1984" b="1" dirty="0">
                <a:solidFill>
                  <a:srgbClr val="0070C0"/>
                </a:solidFill>
              </a:rPr>
              <a:t>Perçage dans un matériau</a:t>
            </a:r>
            <a:r>
              <a:rPr lang="fr-FR" sz="1984" dirty="0">
                <a:solidFill>
                  <a:srgbClr val="FF0000"/>
                </a:solidFill>
              </a:rPr>
              <a:t> </a:t>
            </a:r>
            <a:r>
              <a:rPr lang="fr-FR" sz="1984" b="1" dirty="0">
                <a:solidFill>
                  <a:srgbClr val="0070C0"/>
                </a:solidFill>
              </a:rPr>
              <a:t>contenant de l’amianté (MCA)</a:t>
            </a:r>
          </a:p>
          <a:p>
            <a:pPr algn="ctr"/>
            <a:endParaRPr lang="fr-FR" sz="2000" b="1" dirty="0">
              <a:solidFill>
                <a:srgbClr val="0070C0"/>
              </a:solidFill>
            </a:endParaRPr>
          </a:p>
          <a:p>
            <a:pPr algn="r"/>
            <a:r>
              <a:rPr lang="fr-FR" sz="1100" i="1" dirty="0"/>
              <a:t>FP FS 046 version 2 -27/11/2024 – travail sur MCA – procédé aspirateur THE</a:t>
            </a:r>
          </a:p>
          <a:p>
            <a:pPr marL="342900" indent="-342900" algn="ctr">
              <a:buFontTx/>
              <a:buChar char="-"/>
            </a:pPr>
            <a:endParaRPr lang="fr-FR" sz="1984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1320707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01652b-2804-432b-a929-7142549b4ccb">
      <Terms xmlns="http://schemas.microsoft.com/office/infopath/2007/PartnerControls"/>
    </lcf76f155ced4ddcb4097134ff3c332f>
    <TaxCatchAll xmlns="5ca74ee1-336a-4c0a-9b47-8403515742a9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F5F79FD40890418D173EADE56663CE" ma:contentTypeVersion="12" ma:contentTypeDescription="Crée un document." ma:contentTypeScope="" ma:versionID="7d988ff9138a76debf492977b980aadd">
  <xsd:schema xmlns:xsd="http://www.w3.org/2001/XMLSchema" xmlns:xs="http://www.w3.org/2001/XMLSchema" xmlns:p="http://schemas.microsoft.com/office/2006/metadata/properties" xmlns:ns2="81d48b0f-3fcf-46b2-af19-5818eea7af79" xmlns:ns3="cf01652b-2804-432b-a929-7142549b4ccb" xmlns:ns4="5ca74ee1-336a-4c0a-9b47-8403515742a9" targetNamespace="http://schemas.microsoft.com/office/2006/metadata/properties" ma:root="true" ma:fieldsID="08447e6d6d64f5153bcd54ab281b1635" ns2:_="" ns3:_="" ns4:_="">
    <xsd:import namespace="81d48b0f-3fcf-46b2-af19-5818eea7af79"/>
    <xsd:import namespace="cf01652b-2804-432b-a929-7142549b4ccb"/>
    <xsd:import namespace="5ca74ee1-336a-4c0a-9b47-8403515742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lcf76f155ced4ddcb4097134ff3c332f" minOccurs="0"/>
                <xsd:element ref="ns4:TaxCatchAll" minOccurs="0"/>
                <xsd:element ref="ns3:MediaServiceObjectDetectorVersion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SearchProperties" minOccurs="0"/>
                <xsd:element ref="ns3:MediaServiceDateTaken" minOccurs="0"/>
                <xsd:element ref="ns3:MediaLengthInSeconds" minOccurs="0"/>
                <xsd:element ref="ns3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1d48b0f-3fcf-46b2-af19-5818eea7af7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01652b-2804-432b-a929-7142549b4cc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c492c26d-c709-4b13-843e-cf74e54785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SearchProperties" ma:index="17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8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Location" ma:index="20" nillable="true" ma:displayName="Location" ma:indexed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74ee1-336a-4c0a-9b47-8403515742a9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0ff34835-9d0d-4e3b-80b2-37de30d0244c}" ma:internalName="TaxCatchAll" ma:showField="CatchAllData" ma:web="5ca74ee1-336a-4c0a-9b47-8403515742a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407D536-16D7-490B-BDFC-CEACD187B1AB}">
  <ds:schemaRefs>
    <ds:schemaRef ds:uri="http://schemas.microsoft.com/office/2006/metadata/properties"/>
    <ds:schemaRef ds:uri="http://schemas.microsoft.com/office/infopath/2007/PartnerControls"/>
    <ds:schemaRef ds:uri="cf01652b-2804-432b-a929-7142549b4ccb"/>
    <ds:schemaRef ds:uri="5ca74ee1-336a-4c0a-9b47-8403515742a9"/>
  </ds:schemaRefs>
</ds:datastoreItem>
</file>

<file path=customXml/itemProps2.xml><?xml version="1.0" encoding="utf-8"?>
<ds:datastoreItem xmlns:ds="http://schemas.openxmlformats.org/officeDocument/2006/customXml" ds:itemID="{FB17E7EE-9C76-45C1-8440-2A178C81536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11BBD89-0F81-4542-9031-0BB8B37548A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1d48b0f-3fcf-46b2-af19-5818eea7af79"/>
    <ds:schemaRef ds:uri="cf01652b-2804-432b-a929-7142549b4ccb"/>
    <ds:schemaRef ds:uri="5ca74ee1-336a-4c0a-9b47-8403515742a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2117</TotalTime>
  <Words>1245</Words>
  <Application>Microsoft Office PowerPoint</Application>
  <PresentationFormat>Personnalisé</PresentationFormat>
  <Paragraphs>184</Paragraphs>
  <Slides>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3" baseType="lpstr">
      <vt:lpstr>Aptos</vt:lpstr>
      <vt:lpstr>Arial</vt:lpstr>
      <vt:lpstr>Calibri</vt:lpstr>
      <vt:lpstr>Times New Roman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Guyard, Jerome</dc:creator>
  <cp:lastModifiedBy>LACHAUME, Veronique</cp:lastModifiedBy>
  <cp:revision>30</cp:revision>
  <dcterms:created xsi:type="dcterms:W3CDTF">2022-02-14T11:10:07Z</dcterms:created>
  <dcterms:modified xsi:type="dcterms:W3CDTF">2024-11-28T10:46:58Z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2-bc88714345d2_Enabled">
    <vt:lpwstr>true</vt:lpwstr>
  </property>
  <property fmtid="{D5CDD505-2E9C-101B-9397-08002B2CF9AE}" pid="3" name="MSIP_Label_defa4170-0d19-0005-0002-bc88714345d2_SetDate">
    <vt:lpwstr>2024-11-27T09:12:56Z</vt:lpwstr>
  </property>
  <property fmtid="{D5CDD505-2E9C-101B-9397-08002B2CF9AE}" pid="4" name="MSIP_Label_defa4170-0d19-0005-0002-bc88714345d2_Method">
    <vt:lpwstr>Standard</vt:lpwstr>
  </property>
  <property fmtid="{D5CDD505-2E9C-101B-9397-08002B2CF9AE}" pid="5" name="MSIP_Label_defa4170-0d19-0005-0002-bc88714345d2_Name">
    <vt:lpwstr>defa4170-0d19-0005-0002-bc88714345d2</vt:lpwstr>
  </property>
  <property fmtid="{D5CDD505-2E9C-101B-9397-08002B2CF9AE}" pid="6" name="MSIP_Label_defa4170-0d19-0005-0002-bc88714345d2_SiteId">
    <vt:lpwstr>47995fc2-1f56-47ce-9137-a87caef4be74</vt:lpwstr>
  </property>
  <property fmtid="{D5CDD505-2E9C-101B-9397-08002B2CF9AE}" pid="7" name="MSIP_Label_defa4170-0d19-0005-0002-bc88714345d2_ActionId">
    <vt:lpwstr>8f195975-7a68-4446-b587-83b6c84e4c14</vt:lpwstr>
  </property>
  <property fmtid="{D5CDD505-2E9C-101B-9397-08002B2CF9AE}" pid="8" name="MSIP_Label_defa4170-0d19-0005-0002-bc88714345d2_ContentBits">
    <vt:lpwstr>0</vt:lpwstr>
  </property>
  <property fmtid="{D5CDD505-2E9C-101B-9397-08002B2CF9AE}" pid="9" name="ContentTypeId">
    <vt:lpwstr>0x01010027F5F79FD40890418D173EADE56663CE</vt:lpwstr>
  </property>
  <property fmtid="{D5CDD505-2E9C-101B-9397-08002B2CF9AE}" pid="10" name="MediaServiceImageTags">
    <vt:lpwstr/>
  </property>
</Properties>
</file>